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6.jpg" ContentType="image/jpeg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9.jpg" ContentType="image/jpe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10.jpg" ContentType="image/jpe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media/image12.jpg" ContentType="image/jpeg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media/image13.jpg" ContentType="image/jpeg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6" r:id="rId2"/>
    <p:sldId id="303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302" r:id="rId12"/>
    <p:sldId id="267" r:id="rId13"/>
    <p:sldId id="301" r:id="rId14"/>
    <p:sldId id="268" r:id="rId15"/>
    <p:sldId id="269" r:id="rId16"/>
    <p:sldId id="270" r:id="rId17"/>
    <p:sldId id="271" r:id="rId18"/>
    <p:sldId id="272" r:id="rId19"/>
    <p:sldId id="307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304" r:id="rId28"/>
    <p:sldId id="305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308" r:id="rId38"/>
    <p:sldId id="291" r:id="rId39"/>
    <p:sldId id="292" r:id="rId40"/>
    <p:sldId id="293" r:id="rId41"/>
    <p:sldId id="294" r:id="rId42"/>
    <p:sldId id="306" r:id="rId43"/>
    <p:sldId id="295" r:id="rId44"/>
    <p:sldId id="296" r:id="rId45"/>
    <p:sldId id="298" r:id="rId46"/>
    <p:sldId id="299" r:id="rId47"/>
    <p:sldId id="309" r:id="rId4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2A45"/>
    <a:srgbClr val="050A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60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28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3389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028CA-5192-8017-10E4-691A1C46A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035243-AABE-C45A-17FD-C27D7AB1C3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3E80B-9D6E-D043-D160-9D729E097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4DB21-38DD-B3EA-FB44-A899CC12EB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2387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F4EC5-4088-1B5C-E689-FF578F2AA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DC350C-E4FD-D5C9-1541-E38A641C5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CAF38A-75BD-4FBC-2E55-D5CBE62E6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0447A-F2A1-E8C5-78E4-46225CC859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273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804F1-CFB2-75D6-0D87-CBC4E2500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64CD62-A049-0193-2EB7-97C2A8763F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6A5C7F-07FA-5DB1-4BB6-7CC3F76AA1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AB60C-7FE5-2D96-30F4-252C575227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121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1F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jannes-glas-0NaQQsLWLkA-unspla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204040"/>
            <a:ext cx="12188952" cy="6858000"/>
          </a:xfrm>
          <a:prstGeom prst="rect">
            <a:avLst/>
          </a:prstGeom>
          <a:solidFill>
            <a:srgbClr val="151F34">
              <a:alpha val="5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0" y="4160520"/>
            <a:ext cx="12188952" cy="2697480"/>
          </a:xfrm>
          <a:prstGeom prst="rect">
            <a:avLst/>
          </a:prstGeom>
          <a:solidFill>
            <a:srgbClr val="050A3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2" descr="img/2020_SV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1239" y="5712702"/>
            <a:ext cx="1587646" cy="532076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548640" y="4251960"/>
            <a:ext cx="1005840" cy="0"/>
          </a:xfrm>
          <a:prstGeom prst="line">
            <a:avLst/>
          </a:prstGeom>
          <a:noFill/>
          <a:ln w="381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4"/>
          <p:cNvSpPr/>
          <p:nvPr/>
        </p:nvSpPr>
        <p:spPr>
          <a:xfrm>
            <a:off x="548640" y="43434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STRUCTURES &amp; CHARITABLE STATUS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548640" y="4663440"/>
            <a:ext cx="10972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workshop for Volleyball Clubs</a:t>
            </a:r>
            <a:endParaRPr lang="en-US" sz="4000" dirty="0"/>
          </a:p>
        </p:txBody>
      </p:sp>
      <p:sp>
        <p:nvSpPr>
          <p:cNvPr id="11" name="Text 6"/>
          <p:cNvSpPr/>
          <p:nvPr/>
        </p:nvSpPr>
        <p:spPr>
          <a:xfrm>
            <a:off x="548640" y="57150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EF0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Delivered for Scottish Volleyball  |  University of Stirling  |  20th September 2026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548640" y="60807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B9C0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Presented by Dr Andrew Jenkin, Club Development Solutions</a:t>
            </a:r>
            <a:endParaRPr lang="en-US" sz="12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06633D-BEB2-00F8-E93C-4A20A56CA6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1058" y="4297680"/>
            <a:ext cx="1980167" cy="11138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8AD57AB-736C-EA46-30E6-AB14FB1E7C0C}"/>
              </a:ext>
            </a:extLst>
          </p:cNvPr>
          <p:cNvSpPr txBox="1"/>
          <p:nvPr/>
        </p:nvSpPr>
        <p:spPr>
          <a:xfrm>
            <a:off x="10636513" y="4950351"/>
            <a:ext cx="60985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Baguet Script" panose="00000500000000000000" pitchFamily="2" charset="77"/>
                <a:ea typeface="Arial" pitchFamily="34" charset="-122"/>
                <a:cs typeface="Arial" pitchFamily="34" charset="-120"/>
              </a:rPr>
              <a:t>X</a:t>
            </a:r>
            <a:endParaRPr lang="en-US" dirty="0">
              <a:latin typeface="Baguet Script" panose="00000500000000000000" pitchFamily="2" charset="7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US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1110996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We've led the incorporation of 50+ sports clubs across the UK into charitable and community structures.</a:t>
            </a:r>
            <a:endParaRPr lang="en-US" sz="1350" dirty="0"/>
          </a:p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Helped clubs raise £400,000+ in grants and £6 million+ through community shares.</a:t>
            </a:r>
            <a:endParaRPr lang="en-US" sz="1350" dirty="0"/>
          </a:p>
          <a:p>
            <a:pPr marL="342900" indent="-342900">
              <a:lnSpc>
                <a:spcPct val="112000"/>
              </a:lnSpc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deliver ongoing governance and funding support in partnership with Scottish Athletics, Scottish Golf, Basketball Scotland and Scottish Swimming.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548640" y="2880360"/>
            <a:ext cx="5394960" cy="137160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301752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Governing Body Partners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300" dirty="0">
                <a:solidFill>
                  <a:srgbClr val="E4E8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Scottish Athletics   ·   Scottish Golf   ·   Scottish Swimming</a:t>
            </a:r>
            <a:endParaRPr lang="en-US" sz="13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300" dirty="0">
                <a:solidFill>
                  <a:srgbClr val="E4E8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Basketball Scotland   ·   Scottish Gymnastics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17920" y="2880360"/>
            <a:ext cx="5422392" cy="1371600"/>
          </a:xfrm>
          <a:prstGeom prst="rect">
            <a:avLst/>
          </a:prstGeom>
          <a:solidFill>
            <a:srgbClr val="1D2A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46520" y="301752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Clubs We Support Directly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342900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300" dirty="0">
                <a:solidFill>
                  <a:srgbClr val="E4E8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Athena Glasgow   ·   Coventry Community Sports Hub</a:t>
            </a:r>
            <a:endParaRPr lang="en-US" sz="13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300" dirty="0">
                <a:solidFill>
                  <a:srgbClr val="E4E8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Grangemouth Community Sports Hub   ·   Zenkai Judo Club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22960" y="4572000"/>
            <a:ext cx="54864" cy="1417320"/>
          </a:xfrm>
          <a:prstGeom prst="rect">
            <a:avLst/>
          </a:prstGeom>
          <a:solidFill>
            <a:srgbClr val="C993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51560" y="4572000"/>
            <a:ext cx="9875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"They've built a genuine understanding of how clubs actually operate, their voluntary nature, funding pressures, and different appetite for change from one committee to the next."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51560" y="5532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Colin Hutchison, CEO, Scottish Athletics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1E9A686-D214-744C-942D-842899A5E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978" y="5428651"/>
            <a:ext cx="3735324" cy="4446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WE ARE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37460" cy="265176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874520"/>
            <a:ext cx="22631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70+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85800" y="2880360"/>
            <a:ext cx="22631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sports clubs supported across the UK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406140" y="1691640"/>
            <a:ext cx="2537460" cy="265176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543300" y="1874520"/>
            <a:ext cx="22631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45+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543300" y="2880360"/>
            <a:ext cx="22631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charity applications delivered for clubs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263640" y="1691640"/>
            <a:ext cx="2537460" cy="265176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00800" y="1874520"/>
            <a:ext cx="22631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£6m+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00800" y="2880360"/>
            <a:ext cx="22631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Raised by clubs we've supported through community shares and grant funding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121140" y="1691640"/>
            <a:ext cx="2537460" cy="265176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258300" y="1874520"/>
            <a:ext cx="22631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£560m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9258300" y="2880360"/>
            <a:ext cx="22631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Gift Aid left unclaimed by UK charities last year, we help clubs stop leaving it on the table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40" y="461772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i="1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Grassroots clubs are under pressure: 32% have no financial reserves, and most manage governance, funding and compliance with little outside support.</a:t>
            </a:r>
          </a:p>
          <a:p>
            <a:pPr marL="0" indent="0">
              <a:buNone/>
            </a:pPr>
            <a:endParaRPr lang="en-US" sz="1350" i="1" dirty="0">
              <a:solidFill>
                <a:srgbClr val="3A41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r>
              <a:rPr lang="en-US" sz="1350" i="1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helps clubs across the UK fix that, from charitable incorporation and Gift Aid to trustee training and funding, so committees can focus on delivering sport.</a:t>
            </a:r>
          </a:p>
          <a:p>
            <a:pPr marL="0" indent="0">
              <a:buNone/>
            </a:pPr>
            <a:endParaRPr lang="en-US" sz="1350" i="1" dirty="0">
              <a:solidFill>
                <a:srgbClr val="3A4150"/>
              </a:solidFill>
              <a:latin typeface="Arial" pitchFamily="34" charset="0"/>
              <a:cs typeface="Arial" pitchFamily="34" charset="-120"/>
            </a:endParaRPr>
          </a:p>
          <a:p>
            <a:pPr marL="0" indent="0">
              <a:buNone/>
            </a:pPr>
            <a:endParaRPr lang="en-US" sz="1500" b="1" kern="0" spc="200" dirty="0">
              <a:solidFill>
                <a:srgbClr val="E4B7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SESSION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End of Today, You Will Be Able To…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800" y="1554480"/>
            <a:ext cx="1078992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the difference between unincorporated and incorporated clubs, and what that means for personal liability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the main legal structures open to volleyball clubs, CLG, CBS, CIC, SCIO and CASC, and their advantages and disadvantages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 what charitable status means in practice: the Charity Test, Gift Aid, and the wider benefits available (Google for Nonprofits, discount platforms, and more)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 what running a SCIO properly looks like, trustee duties, annual reporting and OSCR compliance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what the incorporation process and timeline looks like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F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dmitry-lee-v5GLMK38Zqk-unspla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0"/>
            <a:ext cx="528523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903720" y="0"/>
            <a:ext cx="5285232" cy="6858000"/>
          </a:xfrm>
          <a:prstGeom prst="rect">
            <a:avLst/>
          </a:prstGeom>
          <a:solidFill>
            <a:srgbClr val="151F34">
              <a:alpha val="7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0080" y="2331720"/>
            <a:ext cx="2743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800" b="1" dirty="0">
                <a:solidFill>
                  <a:srgbClr val="1D2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800" dirty="0"/>
          </a:p>
        </p:txBody>
      </p:sp>
      <p:sp>
        <p:nvSpPr>
          <p:cNvPr id="6" name="Shape 3"/>
          <p:cNvSpPr/>
          <p:nvPr/>
        </p:nvSpPr>
        <p:spPr>
          <a:xfrm>
            <a:off x="685800" y="3611880"/>
            <a:ext cx="1005840" cy="0"/>
          </a:xfrm>
          <a:prstGeom prst="line">
            <a:avLst/>
          </a:prstGeom>
          <a:noFill/>
          <a:ln w="381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40080" y="3703320"/>
            <a:ext cx="5943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Incorporation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40080" y="489204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C6CC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the legal 'plumbing' of your club matters more than most committees realise.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F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234440"/>
            <a:ext cx="82296" cy="4023360"/>
          </a:xfrm>
          <a:prstGeom prst="rect">
            <a:avLst/>
          </a:prstGeom>
          <a:solidFill>
            <a:srgbClr val="C993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51560" y="68580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1D2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</a:t>
            </a:r>
            <a:endParaRPr lang="en-US" sz="11000" dirty="0"/>
          </a:p>
        </p:txBody>
      </p:sp>
      <p:sp>
        <p:nvSpPr>
          <p:cNvPr id="4" name="Text 2"/>
          <p:cNvSpPr/>
          <p:nvPr/>
        </p:nvSpPr>
        <p:spPr>
          <a:xfrm>
            <a:off x="1280160" y="1920240"/>
            <a:ext cx="969264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 overlooked is the way in which the club is set up legally, and the impact that this may have on the financial and legal position of the club.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80160" y="470916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why legal structure matters for sports clubs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MOST CLUBS START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Unincorporated Associations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800" y="1554480"/>
            <a:ext cx="1078992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majority of the UK's 13,000+ sports clubs are unincorporated associations, a group of people bound together by a common constitution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Flexible and simple to administer, no registration, no regulator, minimal paperwork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Governed by a management committee, accountable mainly to its own membership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 for small, low-risk clubs with modest turnover and no premises or employees, but the flexibility comes at a cost, which we'll come to next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TRADE-OFF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Liability Problem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goes wrong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unincorporated club has no legal personality, it cannot enter contracts, employ staff, or own property in its own name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Committee members personally sign leases, contracts and employment agreements on the club's behalf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Liability is unlimited and not shared proportionately, one committee member can be pursued for the whole debt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examples exist of clubs (and their volunteers personally) being chased for unpaid bills, injury claims and employment disputes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91072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73952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insurance isn't enough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28232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liability and D&amp;O insurance help, but won't cover every scenario, e.g. contractual disputes or deliberate breaches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big, unexpected bill with insufficient club funds means committee members, often whoever has the most personal assets, get targeted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 to land and property must sit in individual names, creating risk for both the individual and the club if that person leaves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clubs grow (more members, staff, premises, income), this exposure grows with them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of Staying Unincorporated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800" y="2168866"/>
            <a:ext cx="5410200" cy="38661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to set up, founded purely by agreement between members, no registration required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Private, no requirement to file accounts or constitutions publicly with a regulator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compliance costs and lighter administrative burden</a:t>
            </a:r>
            <a:endParaRPr lang="en-US" sz="1500" dirty="0"/>
          </a:p>
          <a:p>
            <a:pPr marL="342900" indent="-342900">
              <a:lnSpc>
                <a:spcPct val="115000"/>
              </a:lnSpc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can genuinely be the right call for a small, low-turnover club with no premises, staff or major assets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5989320"/>
            <a:ext cx="6985714" cy="457200"/>
          </a:xfrm>
          <a:prstGeom prst="rect">
            <a:avLst/>
          </a:prstGeom>
          <a:solidFill>
            <a:srgbClr val="151F34">
              <a:alpha val="8000"/>
            </a:srgbClr>
          </a:solidFill>
          <a:ln w="9525">
            <a:solidFill>
              <a:srgbClr val="D8DC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598932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question isn't "is unincorporated bad?", it's "does the risk profile of our club still match this structure?"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133DF9-D545-9038-B758-22EC7674A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4"/>
          <p:cNvSpPr/>
          <p:nvPr/>
        </p:nvSpPr>
        <p:spPr>
          <a:xfrm>
            <a:off x="548640" y="502920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1D2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1">
            <a:extLst>
              <a:ext uri="{FF2B5EF4-FFF2-40B4-BE49-F238E27FC236}">
                <a16:creationId xmlns:a16="http://schemas.microsoft.com/office/drawing/2014/main" id="{EEC6B227-81C4-C4C2-4CD1-00BED8F43D3F}"/>
              </a:ext>
            </a:extLst>
          </p:cNvPr>
          <p:cNvSpPr/>
          <p:nvPr/>
        </p:nvSpPr>
        <p:spPr>
          <a:xfrm>
            <a:off x="777240" y="521208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QUICK-FIRE  ·  QUESTION 1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club's minibus, driven by a volunteer committee member, is involved in an accident. The injured party sues. The club is unincorporated and has no reserves. Who is legally on the hook?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14884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233172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33172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71600" y="214884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club itself, as a separate legal body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48640" y="310896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77240" y="329184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7240" y="32918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371600" y="310896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Scottish Volleyball, as the governing body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548640" y="406908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77240" y="425196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77240" y="42519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71600" y="406908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insurer only, in every circumstance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777240" y="5212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50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400" dirty="0">
              <a:solidFill>
                <a:srgbClr val="050A30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1371600" y="502920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individual committee members, personally and without limit</a:t>
            </a:r>
            <a:endParaRPr lang="en-US" sz="1450" dirty="0">
              <a:solidFill>
                <a:schemeClr val="bg1"/>
              </a:solidFill>
            </a:endParaRPr>
          </a:p>
        </p:txBody>
      </p:sp>
      <p:sp>
        <p:nvSpPr>
          <p:cNvPr id="21" name="Text 19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03D2C2-3923-E346-E016-7F49ECDA7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4B1113A-6D48-2D1E-742A-F8467E44A11B}"/>
              </a:ext>
            </a:extLst>
          </p:cNvPr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QUICK-FIRE  ·  QUESTION 1</a:t>
            </a:r>
            <a:endParaRPr lang="en-US" sz="12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323EFF8-0CD2-ED23-F74E-0465DCA5C114}"/>
              </a:ext>
            </a:extLst>
          </p:cNvPr>
          <p:cNvSpPr/>
          <p:nvPr/>
        </p:nvSpPr>
        <p:spPr>
          <a:xfrm>
            <a:off x="548640" y="868680"/>
            <a:ext cx="10972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club's minibus, driven by a volunteer committee member, is involved in an accident. The injured party sues. The club is unincorporated and has no reserves. Who is legally on the hook?</a:t>
            </a:r>
            <a:endParaRPr lang="en-US" sz="2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28ED8EE-0675-8E1D-C513-B0199F533736}"/>
              </a:ext>
            </a:extLst>
          </p:cNvPr>
          <p:cNvSpPr/>
          <p:nvPr/>
        </p:nvSpPr>
        <p:spPr>
          <a:xfrm>
            <a:off x="548640" y="214884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D20E856-3A10-158F-CA21-83889F88C819}"/>
              </a:ext>
            </a:extLst>
          </p:cNvPr>
          <p:cNvSpPr/>
          <p:nvPr/>
        </p:nvSpPr>
        <p:spPr>
          <a:xfrm>
            <a:off x="777240" y="233172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E0923D5-79EC-3931-6798-57642C061EAA}"/>
              </a:ext>
            </a:extLst>
          </p:cNvPr>
          <p:cNvSpPr/>
          <p:nvPr/>
        </p:nvSpPr>
        <p:spPr>
          <a:xfrm>
            <a:off x="777240" y="233172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CB5D14D-0E8D-88E5-C475-FE7F0B08E228}"/>
              </a:ext>
            </a:extLst>
          </p:cNvPr>
          <p:cNvSpPr/>
          <p:nvPr/>
        </p:nvSpPr>
        <p:spPr>
          <a:xfrm>
            <a:off x="1371600" y="214884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club itself, as a separate legal body</a:t>
            </a:r>
            <a:endParaRPr lang="en-US" sz="145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88E4D921-15EE-2F5A-C082-D891F97F0300}"/>
              </a:ext>
            </a:extLst>
          </p:cNvPr>
          <p:cNvSpPr/>
          <p:nvPr/>
        </p:nvSpPr>
        <p:spPr>
          <a:xfrm>
            <a:off x="548640" y="310896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76107E96-CE8E-3868-18CC-7F36132CE81D}"/>
              </a:ext>
            </a:extLst>
          </p:cNvPr>
          <p:cNvSpPr/>
          <p:nvPr/>
        </p:nvSpPr>
        <p:spPr>
          <a:xfrm>
            <a:off x="777240" y="329184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1AE6B39-0852-7B32-7380-A6ED6F64AC27}"/>
              </a:ext>
            </a:extLst>
          </p:cNvPr>
          <p:cNvSpPr/>
          <p:nvPr/>
        </p:nvSpPr>
        <p:spPr>
          <a:xfrm>
            <a:off x="777240" y="32918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4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E895104-6A6C-90D3-CE30-92FB184E8EB4}"/>
              </a:ext>
            </a:extLst>
          </p:cNvPr>
          <p:cNvSpPr/>
          <p:nvPr/>
        </p:nvSpPr>
        <p:spPr>
          <a:xfrm>
            <a:off x="1371600" y="310896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Scottish Volleyball, as the governing body</a:t>
            </a:r>
            <a:endParaRPr lang="en-US" sz="145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34D59E5F-4F0D-CA0D-0632-47126395F521}"/>
              </a:ext>
            </a:extLst>
          </p:cNvPr>
          <p:cNvSpPr/>
          <p:nvPr/>
        </p:nvSpPr>
        <p:spPr>
          <a:xfrm>
            <a:off x="548640" y="406908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976A290B-4B32-CD1D-B261-88AC81B12D98}"/>
              </a:ext>
            </a:extLst>
          </p:cNvPr>
          <p:cNvSpPr/>
          <p:nvPr/>
        </p:nvSpPr>
        <p:spPr>
          <a:xfrm>
            <a:off x="777240" y="425196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3E906482-5F32-3E3B-6AEA-E36493D272AA}"/>
              </a:ext>
            </a:extLst>
          </p:cNvPr>
          <p:cNvSpPr/>
          <p:nvPr/>
        </p:nvSpPr>
        <p:spPr>
          <a:xfrm>
            <a:off x="777240" y="42519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4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B4AE1E90-23A9-1BAD-DC8B-9D61781F7042}"/>
              </a:ext>
            </a:extLst>
          </p:cNvPr>
          <p:cNvSpPr/>
          <p:nvPr/>
        </p:nvSpPr>
        <p:spPr>
          <a:xfrm>
            <a:off x="1371600" y="406908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insurer only, in every circumstance</a:t>
            </a:r>
            <a:endParaRPr lang="en-US" sz="145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F0AF0CB6-793C-AD79-165B-22B78AA94B68}"/>
              </a:ext>
            </a:extLst>
          </p:cNvPr>
          <p:cNvSpPr/>
          <p:nvPr/>
        </p:nvSpPr>
        <p:spPr>
          <a:xfrm>
            <a:off x="548640" y="502920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1797FB71-A8B6-96FF-282A-CAABEA172DA4}"/>
              </a:ext>
            </a:extLst>
          </p:cNvPr>
          <p:cNvSpPr/>
          <p:nvPr/>
        </p:nvSpPr>
        <p:spPr>
          <a:xfrm>
            <a:off x="777240" y="5212080"/>
            <a:ext cx="411480" cy="411480"/>
          </a:xfrm>
          <a:prstGeom prst="ellipse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2B98097A-BA2D-566D-03D1-3D36EEB4FF95}"/>
              </a:ext>
            </a:extLst>
          </p:cNvPr>
          <p:cNvSpPr/>
          <p:nvPr/>
        </p:nvSpPr>
        <p:spPr>
          <a:xfrm>
            <a:off x="777240" y="5212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4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2562EB28-5D7F-28C3-0408-0F5421D63068}"/>
              </a:ext>
            </a:extLst>
          </p:cNvPr>
          <p:cNvSpPr/>
          <p:nvPr/>
        </p:nvSpPr>
        <p:spPr>
          <a:xfrm>
            <a:off x="1371600" y="502920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individual committee members, personally and without limit</a:t>
            </a:r>
            <a:endParaRPr lang="en-US" sz="1450" dirty="0">
              <a:solidFill>
                <a:schemeClr val="bg1"/>
              </a:solidFill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45A99385-B62F-4B37-9ACD-5A353CF71E0D}"/>
              </a:ext>
            </a:extLst>
          </p:cNvPr>
          <p:cNvSpPr/>
          <p:nvPr/>
        </p:nvSpPr>
        <p:spPr>
          <a:xfrm>
            <a:off x="548640" y="608076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AE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unincorporated association has no legal personality of its own, so its committee members carry personal, unlimited liability.</a:t>
            </a:r>
            <a:endParaRPr lang="en-US" sz="115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F6640635-8303-B35C-7688-02990C8197C0}"/>
              </a:ext>
            </a:extLst>
          </p:cNvPr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A3CAC2A5-A54A-779A-0D1E-6367BD80B428}"/>
              </a:ext>
            </a:extLst>
          </p:cNvPr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117655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F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michele-feola--t40mnV3vAU-unspla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0"/>
            <a:ext cx="528523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903720" y="0"/>
            <a:ext cx="5285232" cy="6858000"/>
          </a:xfrm>
          <a:prstGeom prst="rect">
            <a:avLst/>
          </a:prstGeom>
          <a:solidFill>
            <a:srgbClr val="151F34">
              <a:alpha val="7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0080" y="2331720"/>
            <a:ext cx="2743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800" b="1" dirty="0">
                <a:solidFill>
                  <a:srgbClr val="1D2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800" dirty="0"/>
          </a:p>
        </p:txBody>
      </p:sp>
      <p:sp>
        <p:nvSpPr>
          <p:cNvPr id="6" name="Shape 3"/>
          <p:cNvSpPr/>
          <p:nvPr/>
        </p:nvSpPr>
        <p:spPr>
          <a:xfrm>
            <a:off x="685800" y="3611880"/>
            <a:ext cx="1005840" cy="0"/>
          </a:xfrm>
          <a:prstGeom prst="line">
            <a:avLst/>
          </a:prstGeom>
          <a:noFill/>
          <a:ln w="381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40080" y="3703320"/>
            <a:ext cx="5943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Structures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40080" y="489204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C6CC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five main routes clubs take when they decide it's time to incorporate.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3129D4-A8FA-A257-2370-5C2A94CE62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908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19456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LANDSCAPE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438912"/>
            <a:ext cx="11247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Options At a Glance</a:t>
            </a:r>
            <a:endParaRPr lang="en-US" sz="2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74552" cy="448056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02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Structure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F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Regulator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F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Legal Personality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F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Best Suited To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F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Unincorporated Association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None (self-governed)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No, no separate legal identity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Very small, low-risk clubs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Company Limited by Guarantee (CLG)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Companies House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Yes, limited liability for members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Clubs wanting full corporate flexibility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Community Benefit Society (CBS)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FCA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Yes, limited liability, co-operative principles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Member-owned clubs, community share raises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Community Interest Company (CIC)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Companies House + CIC Regulator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Yes, asset-locked social enterprise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Clubs wanting a clear social-enterprise identity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Scottish Charitable Incorporated Organisation (SCIO)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OSCR (sole regulator)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Yes, limited liability + charitable status combined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Clubs seeking charitable status with lighter admin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Community Amateur Sports Club (CASC)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HMRC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No, a tax status, not a legal structure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415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Clubs wanting Gift Aid-style relief without full charity regulation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1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Limited by Guarantee (CLG)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800" y="1719072"/>
            <a:ext cx="4800600" cy="4315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separate legal entity, the club can hold assets, enter contracts and employ staff in its own name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Members' liability is limited to a nominal guaranteed sum (typically £1) if the company is wound up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Directors and members are protected against personal claims, provided company law requirements are met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Regulated by Companies House, annual accounts and a confirmation statement must be filed and are publicly available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also apply for charitable status on top (a "charitable CLG"), though this brings dual regulation by both Companies House and OSCR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CC6D4E-2262-0748-5055-21198BFA1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665" y="1936210"/>
            <a:ext cx="5569527" cy="371301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Benefit Society (CBS)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799" y="1719072"/>
            <a:ext cx="5662101" cy="4315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type of Industrial and Provident Society, regulated by the Financial Conduct Authority (FCA)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Provides a separate legal identity and protects members' liability, while being reasonably straightforward to set up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demonstrate it is run for the benefit of the community, not private gain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Operates on co-operative principles (one member, one vote), which suits membership-driven clubs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strong option where a club wants to raise capital directly from its community through a community shares offer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 unfairly overlooked by banks, funders and local authorities simply because it's less well known than a CLG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1C2EDE-5064-75ED-99A4-1BCF22940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571" y="1888123"/>
            <a:ext cx="4532335" cy="378720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Interest Company (CIC)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800" y="1719072"/>
            <a:ext cx="5526074" cy="4315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company that exists specifically to operate for the benefit of the community, must apply and demonstrate community benefit to register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members enjoy limited liability, and CICs must meet requirements around how assets are used (the "asset lock")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Offers a clear, recognisable limited-company structure with a social-enterprise identity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trade-off: CICs receive no charity tax reliefs, but do carry additional administration on top of standard company requirements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Worth considering where a club's activity sits closer to social enterprise/trading than to a traditional charitable purpose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E7FFC0-F5FE-463F-38C3-9A3088801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389" y="2466386"/>
            <a:ext cx="4785164" cy="275733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Amateur Sports Club (CASC)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800" y="1554480"/>
            <a:ext cx="5624316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 legal structure in itself, a tax status registered with HMRC, which can sit on top of an existing structure (including unincorporated)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qualify, a club must: be open to the whole community; be organised on an amateur basis; have promoting participation in eligible sport as its main purpose; and meet the location test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Benefits include mandatory business rates relief and the ability to claim a form of tax relief on donations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Simpler and quicker to obtain than full charitable status, but the reliefs available are narrower than those open to a registered charity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number of clubs run CASC and charitable status side by side against different parts of their income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4FFA94-FE96-4117-8EDD-48A5372CC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302" y="2275800"/>
            <a:ext cx="4747890" cy="316526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BABAAA-7B94-AA69-F755-1548F4B98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307215D-9027-DE4D-0E4E-1F791A23ECE0}"/>
              </a:ext>
            </a:extLst>
          </p:cNvPr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QUICK-FIRE  ·  QUESTION 2</a:t>
            </a:r>
            <a:endParaRPr lang="en-US" sz="12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96B846-AF4F-3CD6-3D1C-20760FDCF1B0}"/>
              </a:ext>
            </a:extLst>
          </p:cNvPr>
          <p:cNvSpPr/>
          <p:nvPr/>
        </p:nvSpPr>
        <p:spPr>
          <a:xfrm>
            <a:off x="548640" y="868680"/>
            <a:ext cx="10972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club wants to raise £50,000 directly from its members and local community through a share offer, with a one-member-one-vote structure. Which option is purpose-built for that?</a:t>
            </a:r>
            <a:endParaRPr lang="en-US" sz="2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996AB12-5C29-A5CA-6C95-84433B1E920B}"/>
              </a:ext>
            </a:extLst>
          </p:cNvPr>
          <p:cNvSpPr/>
          <p:nvPr/>
        </p:nvSpPr>
        <p:spPr>
          <a:xfrm>
            <a:off x="548640" y="214884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74C7F8F9-AC84-A372-71B8-4BA58F30DF89}"/>
              </a:ext>
            </a:extLst>
          </p:cNvPr>
          <p:cNvSpPr/>
          <p:nvPr/>
        </p:nvSpPr>
        <p:spPr>
          <a:xfrm>
            <a:off x="777240" y="233172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3D1E99C-A385-C29F-851D-8093C474DE00}"/>
              </a:ext>
            </a:extLst>
          </p:cNvPr>
          <p:cNvSpPr/>
          <p:nvPr/>
        </p:nvSpPr>
        <p:spPr>
          <a:xfrm>
            <a:off x="777240" y="233172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305DFAE-87FE-7169-D7E8-9DE6FB485C17}"/>
              </a:ext>
            </a:extLst>
          </p:cNvPr>
          <p:cNvSpPr/>
          <p:nvPr/>
        </p:nvSpPr>
        <p:spPr>
          <a:xfrm>
            <a:off x="1371600" y="214884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Interest Company (CIC)</a:t>
            </a:r>
            <a:endParaRPr lang="en-US" sz="145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FA1DB222-3D5A-4210-6201-6F8AFCC6B689}"/>
              </a:ext>
            </a:extLst>
          </p:cNvPr>
          <p:cNvSpPr/>
          <p:nvPr/>
        </p:nvSpPr>
        <p:spPr>
          <a:xfrm>
            <a:off x="548640" y="310896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050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4D91BC1-7F2C-0961-AB6B-6E172FE2907C}"/>
              </a:ext>
            </a:extLst>
          </p:cNvPr>
          <p:cNvSpPr/>
          <p:nvPr/>
        </p:nvSpPr>
        <p:spPr>
          <a:xfrm>
            <a:off x="777240" y="3291840"/>
            <a:ext cx="411480" cy="41148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5EB0F35-EA4E-C401-8705-3868E59FD48D}"/>
              </a:ext>
            </a:extLst>
          </p:cNvPr>
          <p:cNvSpPr/>
          <p:nvPr/>
        </p:nvSpPr>
        <p:spPr>
          <a:xfrm>
            <a:off x="777240" y="32918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2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400" dirty="0">
              <a:solidFill>
                <a:srgbClr val="1D2A45"/>
              </a:solidFill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9CAC455B-67FD-4518-FA2A-DB6F8CE28865}"/>
              </a:ext>
            </a:extLst>
          </p:cNvPr>
          <p:cNvSpPr/>
          <p:nvPr/>
        </p:nvSpPr>
        <p:spPr>
          <a:xfrm>
            <a:off x="1371600" y="310896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Benefit Society (CBS)</a:t>
            </a:r>
            <a:endParaRPr lang="en-US" sz="1450" dirty="0">
              <a:solidFill>
                <a:schemeClr val="bg1"/>
              </a:solidFill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73A5DE42-A75A-FCCD-688A-8EA185086091}"/>
              </a:ext>
            </a:extLst>
          </p:cNvPr>
          <p:cNvSpPr/>
          <p:nvPr/>
        </p:nvSpPr>
        <p:spPr>
          <a:xfrm>
            <a:off x="548640" y="406908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CF9C0897-58C2-1BAE-25EC-FF828186B6CD}"/>
              </a:ext>
            </a:extLst>
          </p:cNvPr>
          <p:cNvSpPr/>
          <p:nvPr/>
        </p:nvSpPr>
        <p:spPr>
          <a:xfrm>
            <a:off x="777240" y="425196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62D8820D-F3B3-1B7A-5219-91CF011EE6AA}"/>
              </a:ext>
            </a:extLst>
          </p:cNvPr>
          <p:cNvSpPr/>
          <p:nvPr/>
        </p:nvSpPr>
        <p:spPr>
          <a:xfrm>
            <a:off x="777240" y="42519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4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B83C5C93-C22D-E3A9-947B-D02537BFFC73}"/>
              </a:ext>
            </a:extLst>
          </p:cNvPr>
          <p:cNvSpPr/>
          <p:nvPr/>
        </p:nvSpPr>
        <p:spPr>
          <a:xfrm>
            <a:off x="1371600" y="406908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Amateur Sports Club (CASC) status alone</a:t>
            </a:r>
            <a:endParaRPr lang="en-US" sz="145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AC8105CF-C7B4-F16C-8F4D-03B08011AA13}"/>
              </a:ext>
            </a:extLst>
          </p:cNvPr>
          <p:cNvSpPr/>
          <p:nvPr/>
        </p:nvSpPr>
        <p:spPr>
          <a:xfrm>
            <a:off x="548640" y="502920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03FDF5B9-5124-AA85-23EF-E0871CB53912}"/>
              </a:ext>
            </a:extLst>
          </p:cNvPr>
          <p:cNvSpPr/>
          <p:nvPr/>
        </p:nvSpPr>
        <p:spPr>
          <a:xfrm>
            <a:off x="777240" y="521208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6D4573C-B095-5771-87F4-9FF5443BBD23}"/>
              </a:ext>
            </a:extLst>
          </p:cNvPr>
          <p:cNvSpPr/>
          <p:nvPr/>
        </p:nvSpPr>
        <p:spPr>
          <a:xfrm>
            <a:off x="777240" y="5212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4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A1DF4820-554A-1162-2A0E-080D69ADED7C}"/>
              </a:ext>
            </a:extLst>
          </p:cNvPr>
          <p:cNvSpPr/>
          <p:nvPr/>
        </p:nvSpPr>
        <p:spPr>
          <a:xfrm>
            <a:off x="1371600" y="502920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Staying unincorporated</a:t>
            </a:r>
            <a:endParaRPr lang="en-US" sz="145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AAB0416-B062-F97D-B709-6C710CA9397B}"/>
              </a:ext>
            </a:extLst>
          </p:cNvPr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7FCA236-5495-5CB6-7CE7-FA9DFBDE2183}"/>
              </a:ext>
            </a:extLst>
          </p:cNvPr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582894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QUICK-FIRE  ·  QUESTION 2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club wants to raise £50,000 directly from its members and local community through a share offer, with a one-member-one-vote structure. Which option is purpose-built for that?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14884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233172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33172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71600" y="214884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Interest Company (CIC)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48640" y="3108960"/>
            <a:ext cx="11109960" cy="777240"/>
          </a:xfrm>
          <a:prstGeom prst="rect">
            <a:avLst/>
          </a:prstGeom>
          <a:solidFill>
            <a:srgbClr val="C9932F"/>
          </a:solidFill>
          <a:ln w="127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77240" y="3291840"/>
            <a:ext cx="411480" cy="411480"/>
          </a:xfrm>
          <a:prstGeom prst="ellipse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7240" y="32918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371600" y="310896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Benefit Society (CBS)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548640" y="406908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77240" y="425196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77240" y="42519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71600" y="406908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Amateur Sports Club (CASC) status alone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48640" y="502920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77240" y="521208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77240" y="5212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71600" y="502920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Staying unincorporated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548640" y="608076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AE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CBSs are the structure of choice for community share offers, co-operative principles, FCA-regulated, and designed for raising capital from the community itself.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8288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SUPPORT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402336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Legal Structure Is Right For Your Club?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790256" y="3462478"/>
            <a:ext cx="21762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SCIO for the charitable activity, with a linked CBS for share-based fundraising</a:t>
            </a:r>
            <a:endParaRPr lang="en-US" sz="830" dirty="0"/>
          </a:p>
        </p:txBody>
      </p:sp>
      <p:sp>
        <p:nvSpPr>
          <p:cNvPr id="43" name="Text 41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B4BAC13D-A475-6BE4-38C4-F46F1C141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F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ildar-garifullin-UPjZWkyZ6aw-unspla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0"/>
            <a:ext cx="528523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903720" y="0"/>
            <a:ext cx="5285232" cy="6858000"/>
          </a:xfrm>
          <a:prstGeom prst="rect">
            <a:avLst/>
          </a:prstGeom>
          <a:solidFill>
            <a:srgbClr val="151F34">
              <a:alpha val="7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0080" y="2331720"/>
            <a:ext cx="2743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800" b="1" dirty="0">
                <a:solidFill>
                  <a:srgbClr val="1D2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800" dirty="0"/>
          </a:p>
        </p:txBody>
      </p:sp>
      <p:sp>
        <p:nvSpPr>
          <p:cNvPr id="6" name="Shape 3"/>
          <p:cNvSpPr/>
          <p:nvPr/>
        </p:nvSpPr>
        <p:spPr>
          <a:xfrm>
            <a:off x="685800" y="3611880"/>
            <a:ext cx="1005840" cy="0"/>
          </a:xfrm>
          <a:prstGeom prst="line">
            <a:avLst/>
          </a:prstGeom>
          <a:noFill/>
          <a:ln w="381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40080" y="3703320"/>
            <a:ext cx="5943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SCIOs &amp; Charitable Status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40080" y="489204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HEADLINE STRUCTURE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SCIO?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799" y="1554480"/>
            <a:ext cx="6667185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Scottish Charitable Incorporated Organisation combines incorporation and charitable status in a single legal body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Established by the Charities and Trustee Investment (Scotland) Act 2005, but only became available from 1 April 2011 once the supporting regulations came into force, with numbers growing steadily since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corporate body in its own right, able to enter contracts, employ staff, incur debts, own property, and sue or be sued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Regulated by a single body, OSCR, giving one set of accounts and one annual return, unlike a charitable CLG which answers to both Companies House and OSCR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Trustees enjoy a high degree of protection from personal liability, provided the SCIO operates within its constitution (and legally)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Trade-off: limited flexibility for trading outside the charity's core purposes, a trading subsidiary is usually needed for significant commercial activity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452645-EB80-2D4F-D21F-C59A3B651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628" y="2388131"/>
            <a:ext cx="3926564" cy="26180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GATEWAY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Charity Test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two-part test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2000"/>
              </a:lnSpc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organisation must have only charitable purposes</a:t>
            </a:r>
            <a:endParaRPr lang="en-US" sz="1350" dirty="0"/>
          </a:p>
          <a:p>
            <a:pPr marL="660400" lvl="1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advancement of amateur sport / public participation in sport is a recognised charitable purpose</a:t>
            </a:r>
            <a:endParaRPr lang="en-US" sz="1350" dirty="0"/>
          </a:p>
          <a:p>
            <a:pPr marL="660400" lvl="1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Elite or semi-professional activity (e.g. paying players) can put charitable status out of reach</a:t>
            </a:r>
            <a:endParaRPr lang="en-US" sz="1350" dirty="0"/>
          </a:p>
          <a:p>
            <a:pPr marL="342900" indent="-342900">
              <a:lnSpc>
                <a:spcPct val="112000"/>
              </a:lnSpc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organisation must provide public benefit in achieving those purposes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91072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73952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practice, for most clubs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28232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clubs don't need to reinvent themselves, usually the constitution needs amending to align with charitable purposes and OSCR's requirements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Membership benefit alone isn't enough, the club needs to show wider public benefit (e.g. junior pathways, community access, disability provision)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OSCR assesses each application individually and in detail, vague applications are the most common reason for delay or refusal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BEYOND TAX RELIEF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of Charitable Status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800" y="1554480"/>
            <a:ext cx="5624316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 relief, properly structured, a charity can avoid liability to tax on profits, and can claim Gift Aid on qualifying donations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Rates relief, mandatory 80% relief from business rates, with a further 20% discretionary relief available from the local authority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perception and trust, people, funders and partners often view a charity differently to an unincorporated club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Fundraising access, many funders and trusts only accept applications from registered charities; charitable status opens doors that stay closed otherwise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Credibility with landlords, local authorities and community asset transfer processes, incorporated, charitable clubs are seen as more stable partners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56BB3E-7D72-879B-457F-A17AA437F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812" y="2001109"/>
            <a:ext cx="4783068" cy="3587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BEYOND TAX: THE EXTRA BENEFITS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Charitable Status Unlocks More Than You'd Think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37460" cy="265176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874520"/>
            <a:ext cx="22631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£7,500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85800" y="2880360"/>
            <a:ext cx="22631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Google advertising per month available through Google for Nonprofits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406140" y="1691640"/>
            <a:ext cx="2537460" cy="265176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543300" y="1874520"/>
            <a:ext cx="22631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25p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543300" y="2880360"/>
            <a:ext cx="22631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 for every £1 donated, reclaimed automatically through Gift Aid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263640" y="1691640"/>
            <a:ext cx="2537460" cy="265176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00800" y="1874520"/>
            <a:ext cx="22631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00800" y="2880360"/>
            <a:ext cx="22631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Mandatory business rates relief, with up to 20% more at local authority discretion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121140" y="1691640"/>
            <a:ext cx="2537460" cy="265176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258300" y="1874520"/>
            <a:ext cx="22631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£1000s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9258300" y="2880360"/>
            <a:ext cx="22631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annual savings available through charity discount and licensing platforms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40" y="461772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i="1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help clubs set up Google for Nonprofits (incl. Ad Grants management), Microsoft for Nonprofits, and access charity discount platforms such as Goodstack, Charity Digital Exchange and Charity Worker Discounts, capacity-building that costs nothing but admin time.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&amp; DISCOUNTED SOFTWARE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Google, Microsoft &amp; Goodstack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&amp; Microsoft for Nonprofits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for Nonprofits gives eligible charities up to £7,500 a month in free Google Ad Grants search advertising, plus discounted Google Workspace and free YouTube perks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Microsoft for Nonprofits offers free and heavily discounted Microsoft 365 licences, Azure credits and Teams, worth thousands a year for a typical club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require charitable status (or CASC/registered nonprofit status) and a short verification step, usually completed through Goodstack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91072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73952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Goodstack: One Verification, Dozens of Discounts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28232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Goodstack is the nonprofit verification platform behind most of these offers. Verify your charity once and it unlocks discount programmes across dozens of partner companies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 include Asana (50% off), Canva (free Canva for Nonprofits), monday.com, Docusign (30 to 50% off) and Adobe Acrobat, alongside Google's and Microsoft's own programmes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 register, and most discounts run from 30% to 100% off standard pricing, real savings for a volunteer-run committee juggling software costs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FUNDRAISING &amp; FREE EXPERT SUPPORT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JustGiving &amp; Cranfield Trust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JustGiving for Clubs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 join on the Start plan, no monthly fee. You pay standard payment processing (1.9% plus 20p per donation) and an optional 5% fee only if you use JustGiving's automated Gift Aid claim service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You'll need a charity registration number or an HMRC Gift Aid number to sign up, so this becomes available once your SCIO or CASC status comes through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Handles Gift Aid administration automatically for eligible donations, cutting down the manual declaration-chasing covered earlier in this section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91072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73952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Cranfield Trust: Free Pro Bono Consultancy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28232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UK's leading provider of free management consultancy for charities, matching you with an experienced volunteer consultant on governance, strategy, financial management or people issues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Genuinely free. You only cover the volunteer's reasonable expenses, the service itself is funded by trusts, foundations and corporate donors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Worth checking first: eligibility leans towards organisations whose primary purpose addresses human welfare (poverty, disability, social exclusion), and generally expects a first set of published accounts already in place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Trade-Offs of Charitable Status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800" y="1951128"/>
            <a:ext cx="4929069" cy="40839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Administration, regulation by OSCR brings ongoing administrative burden, covered in the next section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Constraint, charitable status can restrict activities that sit outside the charity's stated purposes; trading beyond this can put status at risk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Reversibility, if a SCIO loses its charitable status, it ceases to exist as a legal entity altogether (unlike other structures, which simply lose a tax status)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isn't a reason to avoid charitable status, but committees should go in with eyes open about what "proper" governance now requires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900" dirty="0"/>
          </a:p>
        </p:txBody>
      </p:sp>
      <p:pic>
        <p:nvPicPr>
          <p:cNvPr id="9" name="Picture 8" descr="OSCR | Home">
            <a:extLst>
              <a:ext uri="{FF2B5EF4-FFF2-40B4-BE49-F238E27FC236}">
                <a16:creationId xmlns:a16="http://schemas.microsoft.com/office/drawing/2014/main" id="{B0EDBD3A-8627-1D53-47FA-E5D25D30A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133" y="1951129"/>
            <a:ext cx="5089883" cy="338986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51F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taiki-ishikawa-ZKFNj-Hc2Q0-unspla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0"/>
            <a:ext cx="528523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903720" y="0"/>
            <a:ext cx="5285232" cy="6858000"/>
          </a:xfrm>
          <a:prstGeom prst="rect">
            <a:avLst/>
          </a:prstGeom>
          <a:solidFill>
            <a:srgbClr val="151F34">
              <a:alpha val="7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0080" y="2331720"/>
            <a:ext cx="2743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800" b="1" dirty="0">
                <a:solidFill>
                  <a:srgbClr val="1D2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800" dirty="0"/>
          </a:p>
        </p:txBody>
      </p:sp>
      <p:sp>
        <p:nvSpPr>
          <p:cNvPr id="6" name="Shape 3"/>
          <p:cNvSpPr/>
          <p:nvPr/>
        </p:nvSpPr>
        <p:spPr>
          <a:xfrm>
            <a:off x="685800" y="3611880"/>
            <a:ext cx="1005840" cy="0"/>
          </a:xfrm>
          <a:prstGeom prst="line">
            <a:avLst/>
          </a:prstGeom>
          <a:noFill/>
          <a:ln w="381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40080" y="3703320"/>
            <a:ext cx="5943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 &amp; Compliance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40080" y="489204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C6CC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running a SCIO properly actually looks like, year to year.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TRUSTEE DUTIES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Duties as a Charity Trustee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 in the charity's interest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what is best for the charity and its beneficiaries, not what suits you, your friends, family or other organisations you're involved with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Maintain a register of trustees' affiliations to flag potential conflicts early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a clear policy on when payments to trustees or connected people are permissible (reasonable expenses are fine; payment for services usually isn't, without specific provision)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91072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73952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Operate within your purpose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28232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charity has a governing document setting out its purpose and how it operates, everything the club does must sit within it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trustees should get an induction pack including a copy of the governing document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the governing document regularly to keep it current and relevant to what the club actually does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TRUSTEE DUTIES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Acting With Care, Diligence &amp; Avoiding Conflicts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 &amp; diligence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the charity responsibly and collaboratively, for its benefit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Comply with relevant law, health &amp; safety, data protection, employment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Ensure sufficient funds exist to meet staff costs and other obligations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the charity's name, registration number and logo from unauthorised use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Seek legal or financial advice when it's needed, and know when that is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91072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73952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Managing conflicts of interest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28232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conflict exists when your duty to the charity conflicts with the interest of whoever appointed you, or with your own personal/business interests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Identify: make conflicts a standing agenda item at trustee meetings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Manage: use a conflict of interest policy, the conflicted trustee withdraws from that part of the meeting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Record: keep a written record of the situation and what was done about it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LEGAL BASELINE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Complying with the 2005 Act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800" y="1554480"/>
            <a:ext cx="5692329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▪"/>
            </a:pPr>
            <a:r>
              <a:rPr lang="en-US" sz="15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Charity details on the Scottish Charity Register, kept accurate and up to date at all times</a:t>
            </a:r>
            <a:endParaRPr lang="en-US" sz="155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▪"/>
            </a:pPr>
            <a:r>
              <a:rPr lang="en-US" sz="15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changes &amp; telling OSCR, permission is needed before changing the charity's name, its purposes, or winding it up</a:t>
            </a:r>
            <a:endParaRPr lang="en-US" sz="155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▪"/>
            </a:pPr>
            <a:r>
              <a:rPr lang="en-US" sz="15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records &amp; reporting, accounting records covering income, expenditure, assets and liabilities must be kept</a:t>
            </a:r>
            <a:endParaRPr lang="en-US" sz="155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▪"/>
            </a:pPr>
            <a:r>
              <a:rPr lang="en-US" sz="15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Fundraising, anyone raising funds on the charity's behalf must comply with the Code of Fundraising Practice</a:t>
            </a:r>
            <a:endParaRPr lang="en-US" sz="1550" dirty="0"/>
          </a:p>
          <a:p>
            <a:pPr marL="342900" indent="-342900">
              <a:lnSpc>
                <a:spcPct val="115000"/>
              </a:lnSpc>
              <a:buSzPct val="100000"/>
              <a:buChar char="▪"/>
            </a:pPr>
            <a:r>
              <a:rPr lang="en-US" sz="15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Providing information to the public, the charity number appears on formal communications; governing documents and accounts are available on request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900" dirty="0"/>
          </a:p>
        </p:txBody>
      </p:sp>
      <p:pic>
        <p:nvPicPr>
          <p:cNvPr id="9" name="Picture 8" descr="OSCR | Charity trustee duties">
            <a:extLst>
              <a:ext uri="{FF2B5EF4-FFF2-40B4-BE49-F238E27FC236}">
                <a16:creationId xmlns:a16="http://schemas.microsoft.com/office/drawing/2014/main" id="{72EEB8C0-2682-3554-2A01-8B183BD62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047" y="1719947"/>
            <a:ext cx="3345185" cy="341810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OSCR Needs From You, Every Year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37460" cy="265176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874520"/>
            <a:ext cx="22631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85800" y="2880360"/>
            <a:ext cx="22631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Documents due annually: accounts, Trustees' Annual Report, external scrutiny report, online annual return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406140" y="1691640"/>
            <a:ext cx="2537460" cy="265176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543300" y="1874520"/>
            <a:ext cx="22631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9mo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543300" y="2880360"/>
            <a:ext cx="22631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Deadline to submit after your financial year end, miss it and your register entry is marked as late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263640" y="1691640"/>
            <a:ext cx="2537460" cy="265176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00800" y="1874520"/>
            <a:ext cx="22631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6yr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00800" y="2880360"/>
            <a:ext cx="22631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Minimum period accounting records must be retained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121140" y="1691640"/>
            <a:ext cx="2537460" cy="265176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258300" y="1874520"/>
            <a:ext cx="22631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9258300" y="2880360"/>
            <a:ext cx="22631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individuals who can be given access to submit on OSCR Online (principal contact + two more)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40" y="461772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i="1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period of accounts: must start from the SCIO's registration date, and can run for anywhere between 6 and 18 months. If a body existed before the SCIO, any assets transferred in must be shown as a donation in that first set of accounts.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(1) The Trustees' Annual Report, What It Must Cover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800" y="1554480"/>
            <a:ext cx="64782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&amp; administration details, charity name, registered number, principal address, and a full list of trustees who served during the year (with dates, if not for the full period)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Structure, governance &amp; management, type of governing document, and how trustees are recruited and appointed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 &amp; activities, the charity's purposes, and a summary of the main activities carried out to achieve them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Achievements &amp; performance, a summary of the charity's main achievements during the financial period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review, a statement of reserves policy, details of any deficit, and any donated facilities or services received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Declaration, signed on behalf of the trustees confirming the report has been approved (OSCR accepts digital or typed signatures)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900" dirty="0"/>
          </a:p>
        </p:txBody>
      </p:sp>
      <p:pic>
        <p:nvPicPr>
          <p:cNvPr id="8" name="Picture 7" descr="OSCR | What a trustees' annual report needs to include">
            <a:extLst>
              <a:ext uri="{FF2B5EF4-FFF2-40B4-BE49-F238E27FC236}">
                <a16:creationId xmlns:a16="http://schemas.microsoft.com/office/drawing/2014/main" id="{B0182382-42BF-D834-3A44-52CCDB834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560" y="1719072"/>
            <a:ext cx="4024640" cy="40698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Annual Accounts &amp; (3) External Scrutiny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 accounts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Receipts and Payments accounts for smaller charities, or Fully Accrued accounts above certain income thresholds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out across unrestricted, restricted, and endowment funds where these exist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reconcile with the accounting records kept throughout the year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91072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73952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scrutiny: audit vs. independent examination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28232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Audit, required where your governing document specifically uses the word "audit", or above certain income thresholds; carried out by a registered auditor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examination, a lighter-touch review carried out by someone independent of the charity's management, with the relevant skills and experience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small-to-medium SCIOs use independent examination rather than a full audit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8288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SUPPORT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402336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or Independent Examination? (OSCR's Test)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5486400" cy="502920"/>
          </a:xfrm>
          <a:prstGeom prst="rect">
            <a:avLst/>
          </a:prstGeom>
          <a:solidFill>
            <a:srgbClr val="FFFFFF"/>
          </a:solidFill>
          <a:ln w="15875">
            <a:solidFill>
              <a:srgbClr val="151F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12064" y="1078992"/>
            <a:ext cx="5376672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30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an audit required by your governing document, another enactment, a funder, or for any other reason?</a:t>
            </a:r>
            <a:endParaRPr lang="en-US" sz="93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5486400" cy="594360"/>
          </a:xfrm>
          <a:prstGeom prst="rect">
            <a:avLst/>
          </a:prstGeom>
          <a:solidFill>
            <a:srgbClr val="FFFFFF"/>
          </a:solidFill>
          <a:ln w="15875">
            <a:solidFill>
              <a:srgbClr val="151F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12064" y="1810512"/>
            <a:ext cx="5376672" cy="5394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gross income for the financial year £1,000,000 or more? (£500,000 for periods starting before 1 January 2026)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57200" y="2606040"/>
            <a:ext cx="5486400" cy="502920"/>
          </a:xfrm>
          <a:prstGeom prst="rect">
            <a:avLst/>
          </a:prstGeom>
          <a:solidFill>
            <a:srgbClr val="FFFFFF"/>
          </a:solidFill>
          <a:ln w="15875">
            <a:solidFill>
              <a:srgbClr val="151F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12064" y="2633472"/>
            <a:ext cx="5376672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50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gross assets at the year end exceed £3,260,000?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57200" y="3429000"/>
            <a:ext cx="5486400" cy="502920"/>
          </a:xfrm>
          <a:prstGeom prst="rect">
            <a:avLst/>
          </a:prstGeom>
          <a:solidFill>
            <a:srgbClr val="FFFFFF"/>
          </a:solidFill>
          <a:ln w="15875">
            <a:solidFill>
              <a:srgbClr val="151F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12064" y="3456432"/>
            <a:ext cx="5376672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50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the trustees chosen to have the charity's accounts audited?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57200" y="4160520"/>
            <a:ext cx="5486400" cy="502920"/>
          </a:xfrm>
          <a:prstGeom prst="rect">
            <a:avLst/>
          </a:prstGeom>
          <a:solidFill>
            <a:srgbClr val="FFFFFF"/>
          </a:solidFill>
          <a:ln w="15875">
            <a:solidFill>
              <a:srgbClr val="151F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12064" y="4187952"/>
            <a:ext cx="5376672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50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the charity prepare fully accrued accounts?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400800" y="2606040"/>
            <a:ext cx="2377440" cy="777240"/>
          </a:xfrm>
          <a:prstGeom prst="rect">
            <a:avLst/>
          </a:prstGeom>
          <a:solidFill>
            <a:srgbClr val="FFFFFF"/>
          </a:solidFill>
          <a:ln w="15875">
            <a:solidFill>
              <a:srgbClr val="151F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455664" y="2633472"/>
            <a:ext cx="2267712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accrued accounts been prepared?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9144000" y="960120"/>
            <a:ext cx="2587752" cy="3200400"/>
          </a:xfrm>
          <a:prstGeom prst="rect">
            <a:avLst/>
          </a:prstGeom>
          <a:solidFill>
            <a:srgbClr val="151F34"/>
          </a:solidFill>
          <a:ln w="15875">
            <a:solidFill>
              <a:srgbClr val="151F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198864" y="987552"/>
            <a:ext cx="2478024" cy="3145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by a registered auditor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144000" y="4297680"/>
            <a:ext cx="2587752" cy="868680"/>
          </a:xfrm>
          <a:prstGeom prst="rect">
            <a:avLst/>
          </a:prstGeom>
          <a:solidFill>
            <a:srgbClr val="1D2A45"/>
          </a:solidFill>
          <a:ln w="15875">
            <a:solidFill>
              <a:srgbClr val="151F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198864" y="4325112"/>
            <a:ext cx="2478024" cy="8138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examination by a member of a listed professional body</a:t>
            </a:r>
            <a:endParaRPr lang="en-US" sz="880" dirty="0"/>
          </a:p>
        </p:txBody>
      </p:sp>
      <p:sp>
        <p:nvSpPr>
          <p:cNvPr id="21" name="Shape 19"/>
          <p:cNvSpPr/>
          <p:nvPr/>
        </p:nvSpPr>
        <p:spPr>
          <a:xfrm>
            <a:off x="9144000" y="5349240"/>
            <a:ext cx="2587752" cy="777240"/>
          </a:xfrm>
          <a:prstGeom prst="rect">
            <a:avLst/>
          </a:prstGeom>
          <a:solidFill>
            <a:srgbClr val="C9932F"/>
          </a:solidFill>
          <a:ln w="15875">
            <a:solidFill>
              <a:srgbClr val="151F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198864" y="5376672"/>
            <a:ext cx="2478024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examination by an appropriate person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3200400" y="1554480"/>
            <a:ext cx="0" cy="228600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200400" y="2377440"/>
            <a:ext cx="0" cy="228600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3200400" y="3108960"/>
            <a:ext cx="0" cy="320040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3200400" y="3931920"/>
            <a:ext cx="0" cy="228600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2880360" y="1609344"/>
            <a:ext cx="566928" cy="256032"/>
          </a:xfrm>
          <a:prstGeom prst="rect">
            <a:avLst/>
          </a:prstGeom>
          <a:solidFill>
            <a:srgbClr val="A13A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2880360" y="1609344"/>
            <a:ext cx="5669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2880360" y="2432304"/>
            <a:ext cx="566928" cy="256032"/>
          </a:xfrm>
          <a:prstGeom prst="rect">
            <a:avLst/>
          </a:prstGeom>
          <a:solidFill>
            <a:srgbClr val="A13A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2880360" y="2432304"/>
            <a:ext cx="5669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2880360" y="3163824"/>
            <a:ext cx="566928" cy="256032"/>
          </a:xfrm>
          <a:prstGeom prst="rect">
            <a:avLst/>
          </a:prstGeom>
          <a:solidFill>
            <a:srgbClr val="A13A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2880360" y="3163824"/>
            <a:ext cx="5669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2880360" y="3986784"/>
            <a:ext cx="566928" cy="256032"/>
          </a:xfrm>
          <a:prstGeom prst="rect">
            <a:avLst/>
          </a:prstGeom>
          <a:solidFill>
            <a:srgbClr val="A13A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2880360" y="3986784"/>
            <a:ext cx="5669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5943600" y="1303020"/>
            <a:ext cx="3200400" cy="0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6080760" y="1179576"/>
            <a:ext cx="566928" cy="256032"/>
          </a:xfrm>
          <a:prstGeom prst="rect">
            <a:avLst/>
          </a:prstGeom>
          <a:solidFill>
            <a:srgbClr val="2E7D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6080760" y="1179576"/>
            <a:ext cx="5669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5943600" y="2080260"/>
            <a:ext cx="3200400" cy="0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6080760" y="1956816"/>
            <a:ext cx="566928" cy="256032"/>
          </a:xfrm>
          <a:prstGeom prst="rect">
            <a:avLst/>
          </a:prstGeom>
          <a:solidFill>
            <a:srgbClr val="2E7D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6080760" y="1956816"/>
            <a:ext cx="5669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5943600" y="2857500"/>
            <a:ext cx="457200" cy="0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6080760" y="2734056"/>
            <a:ext cx="566928" cy="256032"/>
          </a:xfrm>
          <a:prstGeom prst="rect">
            <a:avLst/>
          </a:prstGeom>
          <a:solidFill>
            <a:srgbClr val="2E7D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6080760" y="2734056"/>
            <a:ext cx="5669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5943600" y="3680460"/>
            <a:ext cx="3200400" cy="0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6080760" y="3557016"/>
            <a:ext cx="566928" cy="256032"/>
          </a:xfrm>
          <a:prstGeom prst="rect">
            <a:avLst/>
          </a:prstGeom>
          <a:solidFill>
            <a:srgbClr val="2E7D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6080760" y="3557016"/>
            <a:ext cx="5669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</a:t>
            </a:r>
            <a:endParaRPr lang="en-US" sz="950" dirty="0"/>
          </a:p>
        </p:txBody>
      </p:sp>
      <p:sp>
        <p:nvSpPr>
          <p:cNvPr id="47" name="Shape 45"/>
          <p:cNvSpPr/>
          <p:nvPr/>
        </p:nvSpPr>
        <p:spPr>
          <a:xfrm>
            <a:off x="8778240" y="2994660"/>
            <a:ext cx="365760" cy="0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8823960" y="2871216"/>
            <a:ext cx="566928" cy="256032"/>
          </a:xfrm>
          <a:prstGeom prst="rect">
            <a:avLst/>
          </a:prstGeom>
          <a:solidFill>
            <a:srgbClr val="2E7D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8823960" y="2871216"/>
            <a:ext cx="5669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7589520" y="3383280"/>
            <a:ext cx="0" cy="1344168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7589520" y="4727448"/>
            <a:ext cx="1554480" cy="0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7680960" y="4160520"/>
            <a:ext cx="566928" cy="256032"/>
          </a:xfrm>
          <a:prstGeom prst="rect">
            <a:avLst/>
          </a:prstGeom>
          <a:solidFill>
            <a:srgbClr val="A13A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7680960" y="4160520"/>
            <a:ext cx="5669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</a:t>
            </a:r>
            <a:endParaRPr lang="en-US" sz="950" dirty="0"/>
          </a:p>
        </p:txBody>
      </p:sp>
      <p:sp>
        <p:nvSpPr>
          <p:cNvPr id="54" name="Shape 52"/>
          <p:cNvSpPr/>
          <p:nvPr/>
        </p:nvSpPr>
        <p:spPr>
          <a:xfrm>
            <a:off x="5943600" y="4411980"/>
            <a:ext cx="3200400" cy="0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6080760" y="4288536"/>
            <a:ext cx="566928" cy="256032"/>
          </a:xfrm>
          <a:prstGeom prst="rect">
            <a:avLst/>
          </a:prstGeom>
          <a:solidFill>
            <a:srgbClr val="2E7D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Text 54"/>
          <p:cNvSpPr/>
          <p:nvPr/>
        </p:nvSpPr>
        <p:spPr>
          <a:xfrm>
            <a:off x="6080760" y="4288536"/>
            <a:ext cx="5669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</a:t>
            </a:r>
            <a:endParaRPr lang="en-US" sz="950" dirty="0"/>
          </a:p>
        </p:txBody>
      </p:sp>
      <p:sp>
        <p:nvSpPr>
          <p:cNvPr id="57" name="Shape 55"/>
          <p:cNvSpPr/>
          <p:nvPr/>
        </p:nvSpPr>
        <p:spPr>
          <a:xfrm>
            <a:off x="3200400" y="4663440"/>
            <a:ext cx="0" cy="1069848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3200400" y="5733288"/>
            <a:ext cx="5943600" cy="0"/>
          </a:xfrm>
          <a:prstGeom prst="line">
            <a:avLst/>
          </a:prstGeom>
          <a:noFill/>
          <a:ln w="15875">
            <a:solidFill>
              <a:srgbClr val="5B647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2880360" y="5212080"/>
            <a:ext cx="566928" cy="256032"/>
          </a:xfrm>
          <a:prstGeom prst="rect">
            <a:avLst/>
          </a:prstGeom>
          <a:solidFill>
            <a:srgbClr val="A13A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Text 58"/>
          <p:cNvSpPr/>
          <p:nvPr/>
        </p:nvSpPr>
        <p:spPr>
          <a:xfrm>
            <a:off x="2880360" y="5212080"/>
            <a:ext cx="5669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</a:t>
            </a:r>
            <a:endParaRPr lang="en-US" sz="950" dirty="0"/>
          </a:p>
        </p:txBody>
      </p:sp>
      <p:sp>
        <p:nvSpPr>
          <p:cNvPr id="61" name="Text 59"/>
          <p:cNvSpPr/>
          <p:nvPr/>
        </p:nvSpPr>
        <p:spPr>
          <a:xfrm>
            <a:off x="457200" y="62636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Gross assets means fixed assets plus current assets, before deducting liabilities. "Accrued accounts" (fully accrued/SORP-compliant accounts) are required once gross income reaches £250,000. Further rises to these thresholds are expected later in 2026, check OSCR's current guidance closer to your charity's year end.</a:t>
            </a:r>
            <a:endParaRPr lang="en-US" sz="850" dirty="0"/>
          </a:p>
        </p:txBody>
      </p:sp>
      <p:sp>
        <p:nvSpPr>
          <p:cNvPr id="62" name="Text 60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(4) The Online Annual Return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800" y="1554480"/>
            <a:ext cx="1078992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Submitted through OSCR Online, alongside your accounts and Trustees' Annual Report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questions include: financial year-end date, number of trustees and paid staff, number of volunteers, gross income and expenditure, and whether the charity owns land or buildings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covers governance questions: was the governing document reviewed or changed this year; is there an up-to-date trustee induction process; do any trustees receive payment for services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of this information becomes publicly visible on the Scottish Charity Register, sensitive details are redacted, but transparency is the underlying principle throughout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5989320"/>
            <a:ext cx="11109960" cy="457200"/>
          </a:xfrm>
          <a:prstGeom prst="rect">
            <a:avLst/>
          </a:prstGeom>
          <a:solidFill>
            <a:srgbClr val="151F34">
              <a:alpha val="8000"/>
            </a:srgbClr>
          </a:solidFill>
          <a:ln w="9525">
            <a:solidFill>
              <a:srgbClr val="D8DC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598932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news: most of this is simply good record-keeping done consistently through the year, not a last-minute scramble in month nine.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BRINGING IT TOGETHER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Key Points to Running a Charity Properly (1/2)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1-3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Prioritise your charity's interests: your legal responsibility as a trustee is to put the charity first. Trustees are collectively responsible for managing it ethically and lawfully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 with care and diligence: protect the charity's beneficiaries, assets and reputation by operating with caution and diligence at all times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 your legal responsibilities: compliance with charity law and other relevant legislation is vital to the charity's credibility and its ability to keep operating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91072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73952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4-5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28232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 conflicts of interest: identify, declare and manage any conflicts, always putting the charity's needs first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your charitable purposes: every activity should align with, and work towards, the goals set out in the charity's governing document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BRINGING IT TOGETHER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Key Points to Running a Charity Properly (2/2)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6-8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a copy of the governing document to hand: it sets out your responsibilities, powers and limitations as a trustee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 the charity's finances: trustees are jointly responsible for financial management, so make sure you can access and understand the records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Submit required reports to OSCR on time: accounts, Trustees' Annual Report, external scrutiny report and online annual return, every year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91072" y="1508760"/>
            <a:ext cx="5349240" cy="50292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73952" y="150876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9-10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28232" y="2148840"/>
            <a:ext cx="51206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charity details up to date on the Scottish Charity Register via OSCR Online, and remember some changes need OSCR's permission first</a:t>
            </a:r>
            <a:endParaRPr lang="en-US" sz="13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Publicise your charity's status: display your charity number publicly to reinforce trust and transparency with members, funders and the public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50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QUICK-FIRE  ·  QUESTION 3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SCIO's financial year ended on 31 March. By what date must your accounts, Trustees' Annual Report, external scrutiny report and annual return all be with OSCR?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14884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233172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33172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71600" y="214884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April (1 month)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48640" y="310896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77240" y="329184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7240" y="32918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371600" y="310896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June (3 months)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548640" y="406908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77240" y="425196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77240" y="42519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71600" y="406908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September (6 months)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48640" y="502920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050A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77240" y="5212080"/>
            <a:ext cx="411480" cy="41148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77240" y="5212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2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400" dirty="0">
              <a:solidFill>
                <a:srgbClr val="1D2A45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1371600" y="502920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December (9 months)</a:t>
            </a:r>
            <a:endParaRPr lang="en-US" sz="1450" dirty="0">
              <a:solidFill>
                <a:schemeClr val="bg1"/>
              </a:solidFill>
            </a:endParaRPr>
          </a:p>
        </p:txBody>
      </p:sp>
      <p:sp>
        <p:nvSpPr>
          <p:cNvPr id="21" name="Text 19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A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FB4110-B7AA-B198-CD42-9A149A6A2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F045F5F-6132-9FD1-1964-733C85640C5A}"/>
              </a:ext>
            </a:extLst>
          </p:cNvPr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QUICK-FIRE  ·  QUESTION 3</a:t>
            </a:r>
            <a:endParaRPr lang="en-US" sz="12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D0BE7A8-9832-D0AE-322E-9529DE9C8B6E}"/>
              </a:ext>
            </a:extLst>
          </p:cNvPr>
          <p:cNvSpPr/>
          <p:nvPr/>
        </p:nvSpPr>
        <p:spPr>
          <a:xfrm>
            <a:off x="548640" y="868680"/>
            <a:ext cx="10972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SCIO's financial year ended on 31 March. By what date must your accounts, Trustees' Annual Report, external scrutiny report and annual return all be with OSCR?</a:t>
            </a:r>
            <a:endParaRPr lang="en-US" sz="2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BC17A6C-0E8C-A751-98C6-3E001CC07975}"/>
              </a:ext>
            </a:extLst>
          </p:cNvPr>
          <p:cNvSpPr/>
          <p:nvPr/>
        </p:nvSpPr>
        <p:spPr>
          <a:xfrm>
            <a:off x="548640" y="214884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AA13027-0079-4FBE-A379-87A371FD2F1B}"/>
              </a:ext>
            </a:extLst>
          </p:cNvPr>
          <p:cNvSpPr/>
          <p:nvPr/>
        </p:nvSpPr>
        <p:spPr>
          <a:xfrm>
            <a:off x="777240" y="233172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DA7E552-481B-9111-E882-C804994832FA}"/>
              </a:ext>
            </a:extLst>
          </p:cNvPr>
          <p:cNvSpPr/>
          <p:nvPr/>
        </p:nvSpPr>
        <p:spPr>
          <a:xfrm>
            <a:off x="777240" y="233172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DE41B8A-DA7A-FDB7-A05C-69AC11EBB57B}"/>
              </a:ext>
            </a:extLst>
          </p:cNvPr>
          <p:cNvSpPr/>
          <p:nvPr/>
        </p:nvSpPr>
        <p:spPr>
          <a:xfrm>
            <a:off x="1371600" y="214884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April (1 month)</a:t>
            </a:r>
            <a:endParaRPr lang="en-US" sz="145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6C9EA5A0-4B90-D36E-B4B6-9F10CBC689F2}"/>
              </a:ext>
            </a:extLst>
          </p:cNvPr>
          <p:cNvSpPr/>
          <p:nvPr/>
        </p:nvSpPr>
        <p:spPr>
          <a:xfrm>
            <a:off x="548640" y="310896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1794E47-BCA6-5670-A0F5-C0B405A55204}"/>
              </a:ext>
            </a:extLst>
          </p:cNvPr>
          <p:cNvSpPr/>
          <p:nvPr/>
        </p:nvSpPr>
        <p:spPr>
          <a:xfrm>
            <a:off x="777240" y="329184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C70F4DA-3C00-7261-0B23-3FEC277CFFCB}"/>
              </a:ext>
            </a:extLst>
          </p:cNvPr>
          <p:cNvSpPr/>
          <p:nvPr/>
        </p:nvSpPr>
        <p:spPr>
          <a:xfrm>
            <a:off x="777240" y="32918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4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05BFA07-C4AE-53B3-77F3-D9D8FAF62220}"/>
              </a:ext>
            </a:extLst>
          </p:cNvPr>
          <p:cNvSpPr/>
          <p:nvPr/>
        </p:nvSpPr>
        <p:spPr>
          <a:xfrm>
            <a:off x="1371600" y="310896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June (3 months)</a:t>
            </a:r>
            <a:endParaRPr lang="en-US" sz="145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3B870797-771C-6062-AC06-0898BFCA2583}"/>
              </a:ext>
            </a:extLst>
          </p:cNvPr>
          <p:cNvSpPr/>
          <p:nvPr/>
        </p:nvSpPr>
        <p:spPr>
          <a:xfrm>
            <a:off x="548640" y="4069080"/>
            <a:ext cx="11109960" cy="777240"/>
          </a:xfrm>
          <a:prstGeom prst="rect">
            <a:avLst/>
          </a:prstGeom>
          <a:solidFill>
            <a:srgbClr val="1D2A45"/>
          </a:solidFill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7A3C8EF2-1458-14E4-233E-10AAE91C29ED}"/>
              </a:ext>
            </a:extLst>
          </p:cNvPr>
          <p:cNvSpPr/>
          <p:nvPr/>
        </p:nvSpPr>
        <p:spPr>
          <a:xfrm>
            <a:off x="777240" y="425196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75F4E2B-0321-A769-9461-222C52BE450D}"/>
              </a:ext>
            </a:extLst>
          </p:cNvPr>
          <p:cNvSpPr/>
          <p:nvPr/>
        </p:nvSpPr>
        <p:spPr>
          <a:xfrm>
            <a:off x="777240" y="42519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4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8855E7E3-B32E-470E-89F0-D5EB990E8130}"/>
              </a:ext>
            </a:extLst>
          </p:cNvPr>
          <p:cNvSpPr/>
          <p:nvPr/>
        </p:nvSpPr>
        <p:spPr>
          <a:xfrm>
            <a:off x="1371600" y="406908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September (6 months)</a:t>
            </a:r>
            <a:endParaRPr lang="en-US" sz="145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13684A3F-2CAF-41BE-3720-A0226156A308}"/>
              </a:ext>
            </a:extLst>
          </p:cNvPr>
          <p:cNvSpPr/>
          <p:nvPr/>
        </p:nvSpPr>
        <p:spPr>
          <a:xfrm>
            <a:off x="548640" y="5029200"/>
            <a:ext cx="11109960" cy="777240"/>
          </a:xfrm>
          <a:prstGeom prst="rect">
            <a:avLst/>
          </a:prstGeom>
          <a:solidFill>
            <a:srgbClr val="C9932F"/>
          </a:solidFill>
          <a:ln w="127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21848861-A1F3-2F01-AB11-CEF2BED3D3D8}"/>
              </a:ext>
            </a:extLst>
          </p:cNvPr>
          <p:cNvSpPr/>
          <p:nvPr/>
        </p:nvSpPr>
        <p:spPr>
          <a:xfrm>
            <a:off x="777240" y="5212080"/>
            <a:ext cx="411480" cy="411480"/>
          </a:xfrm>
          <a:prstGeom prst="ellipse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68E94888-D51A-A915-3ECF-EAF370646704}"/>
              </a:ext>
            </a:extLst>
          </p:cNvPr>
          <p:cNvSpPr/>
          <p:nvPr/>
        </p:nvSpPr>
        <p:spPr>
          <a:xfrm>
            <a:off x="777240" y="5212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4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063FDC64-C85B-0950-41FE-6A747AC27B67}"/>
              </a:ext>
            </a:extLst>
          </p:cNvPr>
          <p:cNvSpPr/>
          <p:nvPr/>
        </p:nvSpPr>
        <p:spPr>
          <a:xfrm>
            <a:off x="1371600" y="5029200"/>
            <a:ext cx="9966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December (9 months)</a:t>
            </a:r>
            <a:endParaRPr lang="en-US" sz="145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86A02ED1-6D67-D08D-DBF5-36AA0C93FAB7}"/>
              </a:ext>
            </a:extLst>
          </p:cNvPr>
          <p:cNvSpPr/>
          <p:nvPr/>
        </p:nvSpPr>
        <p:spPr>
          <a:xfrm>
            <a:off x="548640" y="608076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AEB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Nine months after the financial year end, miss it, and your charity's register entry is marked as late, which funders and the public can see.</a:t>
            </a:r>
            <a:endParaRPr lang="en-US" sz="115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A057FD9B-E54D-EDB8-6071-18FD6A57DCA7}"/>
              </a:ext>
            </a:extLst>
          </p:cNvPr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5E4C98A2-1BAA-FB2C-93CD-216A515053DC}"/>
              </a:ext>
            </a:extLst>
          </p:cNvPr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202892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51F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vince-fleming-aZVpxRydiJk-unspla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0"/>
            <a:ext cx="528523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903720" y="0"/>
            <a:ext cx="5285232" cy="6858000"/>
          </a:xfrm>
          <a:prstGeom prst="rect">
            <a:avLst/>
          </a:prstGeom>
          <a:solidFill>
            <a:srgbClr val="151F34">
              <a:alpha val="7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0080" y="2331720"/>
            <a:ext cx="2743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800" b="1" dirty="0">
                <a:solidFill>
                  <a:srgbClr val="1D2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7800" dirty="0"/>
          </a:p>
        </p:txBody>
      </p:sp>
      <p:sp>
        <p:nvSpPr>
          <p:cNvPr id="6" name="Shape 3"/>
          <p:cNvSpPr/>
          <p:nvPr/>
        </p:nvSpPr>
        <p:spPr>
          <a:xfrm>
            <a:off x="685800" y="3611880"/>
            <a:ext cx="1005840" cy="0"/>
          </a:xfrm>
          <a:prstGeom prst="line">
            <a:avLst/>
          </a:prstGeom>
          <a:noFill/>
          <a:ln w="381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40080" y="3703320"/>
            <a:ext cx="5943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Becoming a SCIO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40080" y="489204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C6CC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incorporation journey actually looks like, step by step.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</a:t>
            </a:r>
            <a:endParaRPr lang="en-US" sz="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19456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JOURNEY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438912"/>
            <a:ext cx="11247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SCIO Incorporation Timeline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1201865" y="1965960"/>
            <a:ext cx="9785223" cy="0"/>
          </a:xfrm>
          <a:prstGeom prst="line">
            <a:avLst/>
          </a:prstGeom>
          <a:noFill/>
          <a:ln w="25400">
            <a:solidFill>
              <a:srgbClr val="D8DC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82409" y="1746504"/>
            <a:ext cx="438912" cy="438912"/>
          </a:xfrm>
          <a:prstGeom prst="ellipse">
            <a:avLst/>
          </a:prstGeom>
          <a:solidFill>
            <a:srgbClr val="151F34"/>
          </a:solidFill>
          <a:ln w="254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82409" y="174650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57784" y="2377440"/>
            <a:ext cx="1288161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 the model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57784" y="2971800"/>
            <a:ext cx="1288161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7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'association' model (wider membership, votes at AGM), the natural fit for most member-based clubs, over the narrower 'foundation' model.</a:t>
            </a:r>
            <a:endParaRPr lang="en-US" sz="970" dirty="0"/>
          </a:p>
        </p:txBody>
      </p:sp>
      <p:sp>
        <p:nvSpPr>
          <p:cNvPr id="10" name="Shape 8"/>
          <p:cNvSpPr/>
          <p:nvPr/>
        </p:nvSpPr>
        <p:spPr>
          <a:xfrm>
            <a:off x="2380298" y="1746504"/>
            <a:ext cx="438912" cy="438912"/>
          </a:xfrm>
          <a:prstGeom prst="ellipse">
            <a:avLst/>
          </a:prstGeom>
          <a:solidFill>
            <a:srgbClr val="151F34"/>
          </a:solidFill>
          <a:ln w="254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380298" y="174650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955673" y="2377440"/>
            <a:ext cx="1288161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Appoint trustees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955673" y="2971800"/>
            <a:ext cx="1288161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7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who will be the charity trustees. OSCR expects a minimum of 2–3, for transparency and good governance.</a:t>
            </a:r>
            <a:endParaRPr lang="en-US" sz="970" dirty="0"/>
          </a:p>
        </p:txBody>
      </p:sp>
      <p:sp>
        <p:nvSpPr>
          <p:cNvPr id="14" name="Shape 12"/>
          <p:cNvSpPr/>
          <p:nvPr/>
        </p:nvSpPr>
        <p:spPr>
          <a:xfrm>
            <a:off x="3778187" y="1746504"/>
            <a:ext cx="438912" cy="438912"/>
          </a:xfrm>
          <a:prstGeom prst="ellipse">
            <a:avLst/>
          </a:prstGeom>
          <a:solidFill>
            <a:srgbClr val="151F34"/>
          </a:solidFill>
          <a:ln w="254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778187" y="174650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353562" y="2377440"/>
            <a:ext cx="1288161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the constitution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353562" y="2971800"/>
            <a:ext cx="1288161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7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Drafted to meet OSCR's charity law requirements while reflecting how your club actually wants to run.</a:t>
            </a:r>
            <a:endParaRPr lang="en-US" sz="970" dirty="0"/>
          </a:p>
        </p:txBody>
      </p:sp>
      <p:sp>
        <p:nvSpPr>
          <p:cNvPr id="18" name="Shape 16"/>
          <p:cNvSpPr/>
          <p:nvPr/>
        </p:nvSpPr>
        <p:spPr>
          <a:xfrm>
            <a:off x="5176076" y="1746504"/>
            <a:ext cx="438912" cy="438912"/>
          </a:xfrm>
          <a:prstGeom prst="ellipse">
            <a:avLst/>
          </a:prstGeom>
          <a:solidFill>
            <a:srgbClr val="151F34"/>
          </a:solidFill>
          <a:ln w="254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176076" y="174650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751451" y="2377440"/>
            <a:ext cx="1288161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to OSCR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751451" y="2971800"/>
            <a:ext cx="1288161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7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detailed application against the Charity Test, vague answers are the most common cause of delay.</a:t>
            </a:r>
            <a:endParaRPr lang="en-US" sz="970" dirty="0"/>
          </a:p>
        </p:txBody>
      </p:sp>
      <p:sp>
        <p:nvSpPr>
          <p:cNvPr id="22" name="Shape 20"/>
          <p:cNvSpPr/>
          <p:nvPr/>
        </p:nvSpPr>
        <p:spPr>
          <a:xfrm>
            <a:off x="6573965" y="1746504"/>
            <a:ext cx="438912" cy="438912"/>
          </a:xfrm>
          <a:prstGeom prst="ellipse">
            <a:avLst/>
          </a:prstGeom>
          <a:solidFill>
            <a:srgbClr val="151F34"/>
          </a:solidFill>
          <a:ln w="254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573965" y="174650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149340" y="2377440"/>
            <a:ext cx="1288161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&amp; registration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6149340" y="2971800"/>
            <a:ext cx="1288161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7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OSCR reviews on an individual basis; once approved, the SCIO is registered and becomes a legal entity.</a:t>
            </a:r>
            <a:endParaRPr lang="en-US" sz="970" dirty="0"/>
          </a:p>
        </p:txBody>
      </p:sp>
      <p:sp>
        <p:nvSpPr>
          <p:cNvPr id="26" name="Shape 24"/>
          <p:cNvSpPr/>
          <p:nvPr/>
        </p:nvSpPr>
        <p:spPr>
          <a:xfrm>
            <a:off x="7971854" y="1746504"/>
            <a:ext cx="438912" cy="438912"/>
          </a:xfrm>
          <a:prstGeom prst="ellipse">
            <a:avLst/>
          </a:prstGeom>
          <a:solidFill>
            <a:srgbClr val="151F34"/>
          </a:solidFill>
          <a:ln w="254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971854" y="174650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547229" y="2377440"/>
            <a:ext cx="1288161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 &amp; wind up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7547229" y="2971800"/>
            <a:ext cx="1288161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7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Assets and liabilities transfer from the old club to the SCIO; the old unincorporated body is formally wound up per its constitution.</a:t>
            </a:r>
            <a:endParaRPr lang="en-US" sz="970" dirty="0"/>
          </a:p>
        </p:txBody>
      </p:sp>
      <p:sp>
        <p:nvSpPr>
          <p:cNvPr id="30" name="Shape 28"/>
          <p:cNvSpPr/>
          <p:nvPr/>
        </p:nvSpPr>
        <p:spPr>
          <a:xfrm>
            <a:off x="9369743" y="1746504"/>
            <a:ext cx="438912" cy="438912"/>
          </a:xfrm>
          <a:prstGeom prst="ellipse">
            <a:avLst/>
          </a:prstGeom>
          <a:solidFill>
            <a:srgbClr val="151F34"/>
          </a:solidFill>
          <a:ln w="254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9369743" y="174650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8945118" y="2377440"/>
            <a:ext cx="1288161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for Gift Aid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8945118" y="2971800"/>
            <a:ext cx="1288161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7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to HMRC once charitable status is confirmed, registration typically takes around 6 weeks to process.</a:t>
            </a:r>
            <a:endParaRPr lang="en-US" sz="970" dirty="0"/>
          </a:p>
        </p:txBody>
      </p:sp>
      <p:sp>
        <p:nvSpPr>
          <p:cNvPr id="34" name="Shape 32"/>
          <p:cNvSpPr/>
          <p:nvPr/>
        </p:nvSpPr>
        <p:spPr>
          <a:xfrm>
            <a:off x="10767632" y="1746504"/>
            <a:ext cx="438912" cy="438912"/>
          </a:xfrm>
          <a:prstGeom prst="ellipse">
            <a:avLst/>
          </a:prstGeom>
          <a:solidFill>
            <a:srgbClr val="151F34"/>
          </a:solidFill>
          <a:ln w="254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0767632" y="174650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10343007" y="2377440"/>
            <a:ext cx="1288161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Ongoing compliance</a:t>
            </a:r>
            <a:endParaRPr lang="en-US" sz="1150" dirty="0"/>
          </a:p>
        </p:txBody>
      </p:sp>
      <p:sp>
        <p:nvSpPr>
          <p:cNvPr id="37" name="Text 35"/>
          <p:cNvSpPr/>
          <p:nvPr/>
        </p:nvSpPr>
        <p:spPr>
          <a:xfrm>
            <a:off x="10343007" y="2971800"/>
            <a:ext cx="1288161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7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 accounts, Trustees' Annual Report, external scrutiny and annual return become part of the club's yearly rhythm.</a:t>
            </a:r>
            <a:endParaRPr lang="en-US" sz="970" dirty="0"/>
          </a:p>
        </p:txBody>
      </p:sp>
      <p:sp>
        <p:nvSpPr>
          <p:cNvPr id="38" name="Text 36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6" grpId="0" animBg="1"/>
      <p:bldP spid="17" grpId="0" animBg="1"/>
      <p:bldP spid="20" grpId="0" animBg="1"/>
      <p:bldP spid="21" grpId="0" animBg="1"/>
      <p:bldP spid="24" grpId="0" animBg="1"/>
      <p:bldP spid="25" grpId="0" animBg="1"/>
      <p:bldP spid="28" grpId="0" animBg="1"/>
      <p:bldP spid="29" grpId="0" animBg="1"/>
      <p:bldP spid="32" grpId="0" animBg="1"/>
      <p:bldP spid="33" grpId="0" animBg="1"/>
      <p:bldP spid="36" grpId="0" animBg="1"/>
      <p:bldP spid="3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RECAP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Outcomes Reviewed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800" y="1554480"/>
            <a:ext cx="1078992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 now explain the difference between unincorporated and incorporated clubs, and the liability risk that sits behind that choice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 compare CLG, CBS, CIC, SCIO and CASC, and reason about which best fits your club's situation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understand the Charity Test, Gift Aid, and the wider practical benefits charitable status unlocks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know what running a SCIO properly requires, trustee duties, the four annual OSCR submissions, and the 9-month deadline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have a clear picture of the incorporation journey and what we'll need from you to get started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</a:t>
            </a:r>
            <a:endParaRPr lang="en-US" sz="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EEF0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99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 TO YOU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1F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for Discussion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85800" y="1554480"/>
            <a:ext cx="1078992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your club currently unincorporated, and if so, has your committee ever formally discussed the personal liability risk?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do you think your club sits against the Charity Test, would advancing participation in volleyball, and public benefit, be straightforward to evidence?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currently holds the "corporate memory" of your governing documents, and when were they last reviewed?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3A4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need to be true for your committee to commit to starting this process in the next 12 months?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  |  Scottish Volleyball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caglar-oskay-pYHFDv6vI-o-unspla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160" y="0"/>
            <a:ext cx="1033272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151F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2"/>
          <p:cNvSpPr/>
          <p:nvPr/>
        </p:nvSpPr>
        <p:spPr>
          <a:xfrm>
            <a:off x="594360" y="370840"/>
            <a:ext cx="1005840" cy="0"/>
          </a:xfrm>
          <a:prstGeom prst="line">
            <a:avLst/>
          </a:prstGeom>
          <a:noFill/>
          <a:ln w="38100">
            <a:solidFill>
              <a:srgbClr val="C993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3"/>
          <p:cNvSpPr/>
          <p:nvPr/>
        </p:nvSpPr>
        <p:spPr>
          <a:xfrm>
            <a:off x="548640" y="46228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KEEP WORKING TOGETHER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548640" y="782320"/>
            <a:ext cx="6035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Can Help Your Club</a:t>
            </a:r>
            <a:endParaRPr lang="en-US" sz="3000" dirty="0"/>
          </a:p>
        </p:txBody>
      </p:sp>
      <p:sp>
        <p:nvSpPr>
          <p:cNvPr id="9" name="Text 5"/>
          <p:cNvSpPr/>
          <p:nvPr/>
        </p:nvSpPr>
        <p:spPr>
          <a:xfrm>
            <a:off x="548640" y="1738376"/>
            <a:ext cx="603504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Incorporation &amp; charitable status (SCIO, CIC, CBS, CASC)</a:t>
            </a:r>
            <a:endParaRPr lang="en-US" sz="135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for Nonprofits setup and Ad Grants management</a:t>
            </a:r>
            <a:endParaRPr lang="en-US" sz="135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Funding, grant applications and grant-readiness support</a:t>
            </a:r>
            <a:endParaRPr lang="en-US" sz="135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Gift Aid registration and maximisation</a:t>
            </a:r>
            <a:endParaRPr lang="en-US" sz="135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and workshops for committees and volunteers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0" name="Shape 6"/>
          <p:cNvSpPr/>
          <p:nvPr/>
        </p:nvSpPr>
        <p:spPr>
          <a:xfrm>
            <a:off x="548640" y="3799840"/>
            <a:ext cx="5989320" cy="0"/>
          </a:xfrm>
          <a:prstGeom prst="line">
            <a:avLst/>
          </a:prstGeom>
          <a:noFill/>
          <a:ln w="12700">
            <a:solidFill>
              <a:srgbClr val="2C3A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548640" y="396443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IN TOUCH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548640" y="4275328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2514600" y="427532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andrew@clubdevelopmentsolutions.com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548640" y="4604512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2514600" y="4604512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07769 175 480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548640" y="4933696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2514600" y="4933696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www.clubdevelopmentsolutions.com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548640" y="526288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/ Facebook</a:t>
            </a:r>
            <a:endParaRPr lang="en-US" sz="1250" dirty="0"/>
          </a:p>
        </p:txBody>
      </p:sp>
      <p:sp>
        <p:nvSpPr>
          <p:cNvPr id="19" name="Text 15"/>
          <p:cNvSpPr/>
          <p:nvPr/>
        </p:nvSpPr>
        <p:spPr>
          <a:xfrm>
            <a:off x="2514600" y="526288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@clubdevelopmentsolutions</a:t>
            </a:r>
            <a:endParaRPr lang="en-US" sz="1250" dirty="0"/>
          </a:p>
        </p:txBody>
      </p:sp>
      <p:sp>
        <p:nvSpPr>
          <p:cNvPr id="20" name="Text 16"/>
          <p:cNvSpPr/>
          <p:nvPr/>
        </p:nvSpPr>
        <p:spPr>
          <a:xfrm>
            <a:off x="548640" y="5592064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E4B7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</a:t>
            </a:r>
            <a:endParaRPr lang="en-US" sz="1250" dirty="0"/>
          </a:p>
        </p:txBody>
      </p:sp>
      <p:sp>
        <p:nvSpPr>
          <p:cNvPr id="21" name="Text 17"/>
          <p:cNvSpPr/>
          <p:nvPr/>
        </p:nvSpPr>
        <p:spPr>
          <a:xfrm>
            <a:off x="2514600" y="5592064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Development Solutions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5150</Words>
  <Application>Microsoft Office PowerPoint</Application>
  <PresentationFormat>Widescreen</PresentationFormat>
  <Paragraphs>565</Paragraphs>
  <Slides>47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Baguet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Blair Pettigrew</cp:lastModifiedBy>
  <cp:revision>11</cp:revision>
  <dcterms:created xsi:type="dcterms:W3CDTF">2026-09-18T14:40:43Z</dcterms:created>
  <dcterms:modified xsi:type="dcterms:W3CDTF">2026-09-22T13:58:40Z</dcterms:modified>
</cp:coreProperties>
</file>