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2"/>
  </p:notesMasterIdLst>
  <p:sldIdLst>
    <p:sldId id="256" r:id="rId2"/>
    <p:sldId id="305" r:id="rId3"/>
    <p:sldId id="258" r:id="rId4"/>
    <p:sldId id="259" r:id="rId5"/>
    <p:sldId id="260" r:id="rId6"/>
    <p:sldId id="308"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30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6" r:id="rId5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0A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37" d="100"/>
          <a:sy n="37" d="100"/>
        </p:scale>
        <p:origin x="16" y="1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83885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hyperlink" Target="https://funding.scot"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hyperlink" Target="https://actionfunder.org"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hyperlink" Target="https://sported.org.uk/cash4clubs"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hyperlink" Target="https://sported.org.uk"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hyperlink" Target="https://www.aldi.co.uk/scottishsportfund"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51F34"/>
        </a:solidFill>
        <a:effectLst/>
      </p:bgPr>
    </p:bg>
    <p:spTree>
      <p:nvGrpSpPr>
        <p:cNvPr id="1" name=""/>
        <p:cNvGrpSpPr/>
        <p:nvPr/>
      </p:nvGrpSpPr>
      <p:grpSpPr>
        <a:xfrm>
          <a:off x="0" y="0"/>
          <a:ext cx="0" cy="0"/>
          <a:chOff x="0" y="0"/>
          <a:chExt cx="0" cy="0"/>
        </a:xfrm>
      </p:grpSpPr>
      <p:pic>
        <p:nvPicPr>
          <p:cNvPr id="2" name="Image 0" descr="img/vince-fleming-aZVpxRydiJk-unsplash.jpg"/>
          <p:cNvPicPr>
            <a:picLocks noChangeAspect="1"/>
          </p:cNvPicPr>
          <p:nvPr/>
        </p:nvPicPr>
        <p:blipFill>
          <a:blip r:embed="rId3"/>
          <a:stretch>
            <a:fillRect/>
          </a:stretch>
        </p:blipFill>
        <p:spPr>
          <a:xfrm>
            <a:off x="0" y="0"/>
            <a:ext cx="12188952" cy="6858000"/>
          </a:xfrm>
          <a:prstGeom prst="rect">
            <a:avLst/>
          </a:prstGeom>
        </p:spPr>
      </p:pic>
      <p:sp>
        <p:nvSpPr>
          <p:cNvPr id="3" name="Shape 0"/>
          <p:cNvSpPr/>
          <p:nvPr/>
        </p:nvSpPr>
        <p:spPr>
          <a:xfrm>
            <a:off x="0" y="0"/>
            <a:ext cx="12188952" cy="6858000"/>
          </a:xfrm>
          <a:prstGeom prst="rect">
            <a:avLst/>
          </a:prstGeom>
          <a:solidFill>
            <a:srgbClr val="151F34">
              <a:alpha val="58000"/>
            </a:srgbClr>
          </a:solidFill>
          <a:ln/>
        </p:spPr>
        <p:txBody>
          <a:bodyPr/>
          <a:lstStyle/>
          <a:p>
            <a:endParaRPr lang="en-US"/>
          </a:p>
        </p:txBody>
      </p:sp>
      <p:sp>
        <p:nvSpPr>
          <p:cNvPr id="4" name="Shape 1"/>
          <p:cNvSpPr/>
          <p:nvPr/>
        </p:nvSpPr>
        <p:spPr>
          <a:xfrm>
            <a:off x="0" y="4160520"/>
            <a:ext cx="12188952" cy="2697480"/>
          </a:xfrm>
          <a:prstGeom prst="rect">
            <a:avLst/>
          </a:prstGeom>
          <a:solidFill>
            <a:srgbClr val="050A30"/>
          </a:solidFill>
          <a:ln/>
        </p:spPr>
        <p:txBody>
          <a:bodyPr/>
          <a:lstStyle/>
          <a:p>
            <a:endParaRPr lang="en-US"/>
          </a:p>
        </p:txBody>
      </p:sp>
      <p:sp>
        <p:nvSpPr>
          <p:cNvPr id="7" name="Shape 2"/>
          <p:cNvSpPr/>
          <p:nvPr/>
        </p:nvSpPr>
        <p:spPr>
          <a:xfrm>
            <a:off x="548640" y="4251960"/>
            <a:ext cx="1005840" cy="0"/>
          </a:xfrm>
          <a:prstGeom prst="line">
            <a:avLst/>
          </a:prstGeom>
          <a:noFill/>
          <a:ln w="38100">
            <a:solidFill>
              <a:srgbClr val="C9932F"/>
            </a:solidFill>
            <a:prstDash val="solid"/>
          </a:ln>
        </p:spPr>
        <p:txBody>
          <a:bodyPr/>
          <a:lstStyle/>
          <a:p>
            <a:endParaRPr lang="en-US"/>
          </a:p>
        </p:txBody>
      </p:sp>
      <p:sp>
        <p:nvSpPr>
          <p:cNvPr id="8" name="Text 3"/>
          <p:cNvSpPr/>
          <p:nvPr/>
        </p:nvSpPr>
        <p:spPr>
          <a:xfrm>
            <a:off x="548640" y="4343400"/>
            <a:ext cx="10515600" cy="365760"/>
          </a:xfrm>
          <a:prstGeom prst="rect">
            <a:avLst/>
          </a:prstGeom>
          <a:noFill/>
          <a:ln/>
        </p:spPr>
        <p:txBody>
          <a:bodyPr wrap="square" rtlCol="0" anchor="ctr"/>
          <a:lstStyle/>
          <a:p>
            <a:pPr marL="0" indent="0">
              <a:buNone/>
            </a:pPr>
            <a:r>
              <a:rPr lang="en-US" sz="1500" b="1" kern="0" spc="200" dirty="0">
                <a:solidFill>
                  <a:srgbClr val="E4B764"/>
                </a:solidFill>
                <a:latin typeface="Arial" pitchFamily="34" charset="0"/>
                <a:ea typeface="Arial" pitchFamily="34" charset="-122"/>
                <a:cs typeface="Arial" pitchFamily="34" charset="-120"/>
              </a:rPr>
              <a:t>FUNDING</a:t>
            </a:r>
            <a:endParaRPr lang="en-US" sz="1500" dirty="0"/>
          </a:p>
        </p:txBody>
      </p:sp>
      <p:sp>
        <p:nvSpPr>
          <p:cNvPr id="9" name="Text 4"/>
          <p:cNvSpPr/>
          <p:nvPr/>
        </p:nvSpPr>
        <p:spPr>
          <a:xfrm>
            <a:off x="548640" y="4663440"/>
            <a:ext cx="10972800" cy="1051560"/>
          </a:xfrm>
          <a:prstGeom prst="rect">
            <a:avLst/>
          </a:prstGeom>
          <a:noFill/>
          <a:ln/>
        </p:spPr>
        <p:txBody>
          <a:bodyPr wrap="square" rtlCol="0" anchor="ctr"/>
          <a:lstStyle/>
          <a:p>
            <a:pPr marL="0" indent="0">
              <a:buNone/>
            </a:pPr>
            <a:r>
              <a:rPr lang="en-US" sz="4000" b="1" dirty="0">
                <a:solidFill>
                  <a:srgbClr val="FFFFFF"/>
                </a:solidFill>
                <a:latin typeface="Arial" pitchFamily="34" charset="0"/>
                <a:ea typeface="Arial" pitchFamily="34" charset="-122"/>
                <a:cs typeface="Arial" pitchFamily="34" charset="-120"/>
              </a:rPr>
              <a:t>A workshop for Volleyball Clubs</a:t>
            </a:r>
            <a:endParaRPr lang="en-US" sz="4000" dirty="0"/>
          </a:p>
        </p:txBody>
      </p:sp>
      <p:sp>
        <p:nvSpPr>
          <p:cNvPr id="10" name="Text 5"/>
          <p:cNvSpPr/>
          <p:nvPr/>
        </p:nvSpPr>
        <p:spPr>
          <a:xfrm>
            <a:off x="548640" y="5715000"/>
            <a:ext cx="10515600" cy="365760"/>
          </a:xfrm>
          <a:prstGeom prst="rect">
            <a:avLst/>
          </a:prstGeom>
          <a:noFill/>
          <a:ln/>
        </p:spPr>
        <p:txBody>
          <a:bodyPr wrap="square" rtlCol="0" anchor="ctr"/>
          <a:lstStyle/>
          <a:p>
            <a:pPr marL="0" indent="0">
              <a:buNone/>
            </a:pPr>
            <a:r>
              <a:rPr lang="en-US" sz="1400" dirty="0">
                <a:solidFill>
                  <a:srgbClr val="EEF0F4"/>
                </a:solidFill>
                <a:latin typeface="Arial" pitchFamily="34" charset="0"/>
                <a:ea typeface="Arial" pitchFamily="34" charset="-122"/>
                <a:cs typeface="Arial" pitchFamily="34" charset="-120"/>
              </a:rPr>
              <a:t>Delivered for Scottish Volleyball</a:t>
            </a:r>
            <a:endParaRPr lang="en-US" sz="1400" dirty="0"/>
          </a:p>
        </p:txBody>
      </p:sp>
      <p:sp>
        <p:nvSpPr>
          <p:cNvPr id="11" name="Text 6"/>
          <p:cNvSpPr/>
          <p:nvPr/>
        </p:nvSpPr>
        <p:spPr>
          <a:xfrm>
            <a:off x="548640" y="6080760"/>
            <a:ext cx="10515600" cy="365760"/>
          </a:xfrm>
          <a:prstGeom prst="rect">
            <a:avLst/>
          </a:prstGeom>
          <a:noFill/>
          <a:ln/>
        </p:spPr>
        <p:txBody>
          <a:bodyPr wrap="square" rtlCol="0" anchor="ctr"/>
          <a:lstStyle/>
          <a:p>
            <a:pPr marL="0" indent="0">
              <a:buNone/>
            </a:pPr>
            <a:r>
              <a:rPr lang="en-US" sz="1250" i="1" dirty="0">
                <a:solidFill>
                  <a:srgbClr val="B9C0CF"/>
                </a:solidFill>
                <a:latin typeface="Arial" pitchFamily="34" charset="0"/>
                <a:ea typeface="Arial" pitchFamily="34" charset="-122"/>
                <a:cs typeface="Arial" pitchFamily="34" charset="-120"/>
              </a:rPr>
              <a:t>Presented by Dr Andrew Jenkin, Club Development Solutions</a:t>
            </a:r>
            <a:endParaRPr lang="en-US" sz="1250" dirty="0"/>
          </a:p>
        </p:txBody>
      </p:sp>
      <p:pic>
        <p:nvPicPr>
          <p:cNvPr id="12" name="Image 2" descr="img/2020_SV_logo.png">
            <a:extLst>
              <a:ext uri="{FF2B5EF4-FFF2-40B4-BE49-F238E27FC236}">
                <a16:creationId xmlns:a16="http://schemas.microsoft.com/office/drawing/2014/main" id="{8FCEDCAB-8F80-89AB-C25E-07D98BFE606C}"/>
              </a:ext>
            </a:extLst>
          </p:cNvPr>
          <p:cNvPicPr>
            <a:picLocks noChangeAspect="1"/>
          </p:cNvPicPr>
          <p:nvPr/>
        </p:nvPicPr>
        <p:blipFill>
          <a:blip r:embed="rId4"/>
          <a:stretch>
            <a:fillRect/>
          </a:stretch>
        </p:blipFill>
        <p:spPr>
          <a:xfrm>
            <a:off x="10141239" y="5712702"/>
            <a:ext cx="1587646" cy="532076"/>
          </a:xfrm>
          <a:prstGeom prst="rect">
            <a:avLst/>
          </a:prstGeom>
        </p:spPr>
      </p:pic>
      <p:pic>
        <p:nvPicPr>
          <p:cNvPr id="13" name="Picture 12">
            <a:extLst>
              <a:ext uri="{FF2B5EF4-FFF2-40B4-BE49-F238E27FC236}">
                <a16:creationId xmlns:a16="http://schemas.microsoft.com/office/drawing/2014/main" id="{77129CFB-E648-67C2-8899-C6F34756A853}"/>
              </a:ext>
            </a:extLst>
          </p:cNvPr>
          <p:cNvPicPr>
            <a:picLocks noChangeAspect="1"/>
          </p:cNvPicPr>
          <p:nvPr/>
        </p:nvPicPr>
        <p:blipFill>
          <a:blip r:embed="rId5"/>
          <a:stretch>
            <a:fillRect/>
          </a:stretch>
        </p:blipFill>
        <p:spPr>
          <a:xfrm>
            <a:off x="9781058" y="4297680"/>
            <a:ext cx="1980167" cy="1113844"/>
          </a:xfrm>
          <a:prstGeom prst="rect">
            <a:avLst/>
          </a:prstGeom>
        </p:spPr>
      </p:pic>
      <p:sp>
        <p:nvSpPr>
          <p:cNvPr id="14" name="TextBox 13">
            <a:extLst>
              <a:ext uri="{FF2B5EF4-FFF2-40B4-BE49-F238E27FC236}">
                <a16:creationId xmlns:a16="http://schemas.microsoft.com/office/drawing/2014/main" id="{51490EA8-B90A-9674-F239-BB87CC23EC74}"/>
              </a:ext>
            </a:extLst>
          </p:cNvPr>
          <p:cNvSpPr txBox="1"/>
          <p:nvPr/>
        </p:nvSpPr>
        <p:spPr>
          <a:xfrm>
            <a:off x="10636513" y="4950351"/>
            <a:ext cx="6098518" cy="707886"/>
          </a:xfrm>
          <a:prstGeom prst="rect">
            <a:avLst/>
          </a:prstGeom>
          <a:noFill/>
        </p:spPr>
        <p:txBody>
          <a:bodyPr wrap="square">
            <a:spAutoFit/>
          </a:bodyPr>
          <a:lstStyle/>
          <a:p>
            <a:r>
              <a:rPr lang="en-US" sz="4000" b="1" dirty="0">
                <a:solidFill>
                  <a:srgbClr val="FFFFFF"/>
                </a:solidFill>
                <a:latin typeface="Baguet Script" panose="00000500000000000000" pitchFamily="2" charset="77"/>
                <a:ea typeface="Arial" pitchFamily="34" charset="-122"/>
                <a:cs typeface="Arial" pitchFamily="34" charset="-120"/>
              </a:rPr>
              <a:t>X</a:t>
            </a:r>
            <a:endParaRPr lang="en-US" dirty="0">
              <a:latin typeface="Baguet Script" panose="00000500000000000000" pitchFamily="2" charset="77"/>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88952" cy="1170432"/>
          </a:xfrm>
          <a:prstGeom prst="rect">
            <a:avLst/>
          </a:prstGeom>
          <a:solidFill>
            <a:srgbClr val="EEF0F4"/>
          </a:solidFill>
          <a:ln/>
        </p:spPr>
        <p:txBody>
          <a:bodyPr/>
          <a:lstStyle/>
          <a:p>
            <a:endParaRPr lang="en-US"/>
          </a:p>
        </p:txBody>
      </p:sp>
      <p:sp>
        <p:nvSpPr>
          <p:cNvPr id="3" name="Text 1"/>
          <p:cNvSpPr/>
          <p:nvPr/>
        </p:nvSpPr>
        <p:spPr>
          <a:xfrm>
            <a:off x="548640" y="292608"/>
            <a:ext cx="9144000" cy="274320"/>
          </a:xfrm>
          <a:prstGeom prst="rect">
            <a:avLst/>
          </a:prstGeom>
          <a:noFill/>
          <a:ln/>
        </p:spPr>
        <p:txBody>
          <a:bodyPr wrap="square" rtlCol="0" anchor="ctr"/>
          <a:lstStyle/>
          <a:p>
            <a:pPr marL="0" indent="0">
              <a:buNone/>
            </a:pPr>
            <a:r>
              <a:rPr lang="en-US" sz="1200" b="1" kern="0" spc="150" dirty="0">
                <a:solidFill>
                  <a:srgbClr val="C9932F"/>
                </a:solidFill>
                <a:latin typeface="Arial" pitchFamily="34" charset="0"/>
                <a:ea typeface="Arial" pitchFamily="34" charset="-122"/>
                <a:cs typeface="Arial" pitchFamily="34" charset="-120"/>
              </a:rPr>
              <a:t>ABOUT US</a:t>
            </a:r>
            <a:endParaRPr lang="en-US" sz="1200" dirty="0"/>
          </a:p>
        </p:txBody>
      </p:sp>
      <p:sp>
        <p:nvSpPr>
          <p:cNvPr id="4" name="Text 2"/>
          <p:cNvSpPr/>
          <p:nvPr/>
        </p:nvSpPr>
        <p:spPr>
          <a:xfrm>
            <a:off x="548640" y="548640"/>
            <a:ext cx="11064240" cy="594360"/>
          </a:xfrm>
          <a:prstGeom prst="rect">
            <a:avLst/>
          </a:prstGeom>
          <a:noFill/>
          <a:ln/>
        </p:spPr>
        <p:txBody>
          <a:bodyPr wrap="square" rtlCol="0" anchor="ctr"/>
          <a:lstStyle/>
          <a:p>
            <a:pPr marL="0" indent="0">
              <a:buNone/>
            </a:pPr>
            <a:r>
              <a:rPr lang="en-US" sz="2700" b="1" dirty="0">
                <a:solidFill>
                  <a:srgbClr val="151F34"/>
                </a:solidFill>
                <a:latin typeface="Arial" pitchFamily="34" charset="0"/>
                <a:ea typeface="Arial" pitchFamily="34" charset="-122"/>
                <a:cs typeface="Arial" pitchFamily="34" charset="-120"/>
              </a:rPr>
              <a:t>Club Development Solutions</a:t>
            </a:r>
            <a:endParaRPr lang="en-US" sz="2700" dirty="0"/>
          </a:p>
        </p:txBody>
      </p:sp>
      <p:sp>
        <p:nvSpPr>
          <p:cNvPr id="5" name="Text 3"/>
          <p:cNvSpPr/>
          <p:nvPr/>
        </p:nvSpPr>
        <p:spPr>
          <a:xfrm>
            <a:off x="548640" y="1353312"/>
            <a:ext cx="11109960" cy="1417320"/>
          </a:xfrm>
          <a:prstGeom prst="rect">
            <a:avLst/>
          </a:prstGeom>
          <a:noFill/>
          <a:ln/>
        </p:spPr>
        <p:txBody>
          <a:bodyPr wrap="square" rtlCol="0" anchor="t"/>
          <a:lstStyle/>
          <a:p>
            <a:pPr marL="342900" indent="-342900">
              <a:lnSpc>
                <a:spcPct val="112000"/>
              </a:lnSpc>
              <a:spcAft>
                <a:spcPts val="800"/>
              </a:spcAft>
              <a:buSzPct val="100000"/>
              <a:buChar char="▪"/>
            </a:pPr>
            <a:r>
              <a:rPr lang="en-US" sz="1350" dirty="0">
                <a:solidFill>
                  <a:srgbClr val="3A4150"/>
                </a:solidFill>
                <a:latin typeface="Arial" pitchFamily="34" charset="0"/>
                <a:ea typeface="Arial" pitchFamily="34" charset="-122"/>
                <a:cs typeface="Arial" pitchFamily="34" charset="-120"/>
              </a:rPr>
              <a:t>We've led the incorporation of 50+ sports clubs across the UK into charitable and community structures.</a:t>
            </a:r>
            <a:endParaRPr lang="en-US" sz="1350" dirty="0"/>
          </a:p>
          <a:p>
            <a:pPr marL="342900" indent="-342900">
              <a:lnSpc>
                <a:spcPct val="112000"/>
              </a:lnSpc>
              <a:spcAft>
                <a:spcPts val="800"/>
              </a:spcAft>
              <a:buSzPct val="100000"/>
              <a:buChar char="▪"/>
            </a:pPr>
            <a:r>
              <a:rPr lang="en-US" sz="1350" dirty="0">
                <a:solidFill>
                  <a:srgbClr val="3A4150"/>
                </a:solidFill>
                <a:latin typeface="Arial" pitchFamily="34" charset="0"/>
                <a:ea typeface="Arial" pitchFamily="34" charset="-122"/>
                <a:cs typeface="Arial" pitchFamily="34" charset="-120"/>
              </a:rPr>
              <a:t>Helped clubs raise £400,000+ in grants and £6 million+ through community shares.</a:t>
            </a:r>
            <a:endParaRPr lang="en-US" sz="1350" dirty="0"/>
          </a:p>
          <a:p>
            <a:pPr marL="342900" indent="-342900">
              <a:lnSpc>
                <a:spcPct val="112000"/>
              </a:lnSpc>
              <a:buSzPct val="100000"/>
              <a:buChar char="▪"/>
            </a:pPr>
            <a:r>
              <a:rPr lang="en-US" sz="1350" dirty="0">
                <a:solidFill>
                  <a:srgbClr val="3A4150"/>
                </a:solidFill>
                <a:latin typeface="Arial" pitchFamily="34" charset="0"/>
                <a:ea typeface="Arial" pitchFamily="34" charset="-122"/>
                <a:cs typeface="Arial" pitchFamily="34" charset="-120"/>
              </a:rPr>
              <a:t>We deliver ongoing governance and funding support in partnership with Scottish Athletics, Scottish Golf, Basketball Scotland and Scottish Swimming.</a:t>
            </a:r>
            <a:endParaRPr lang="en-US" sz="1350" dirty="0"/>
          </a:p>
        </p:txBody>
      </p:sp>
      <p:sp>
        <p:nvSpPr>
          <p:cNvPr id="6" name="Shape 4"/>
          <p:cNvSpPr/>
          <p:nvPr/>
        </p:nvSpPr>
        <p:spPr>
          <a:xfrm>
            <a:off x="548640" y="2880360"/>
            <a:ext cx="5394960" cy="1371600"/>
          </a:xfrm>
          <a:prstGeom prst="rect">
            <a:avLst/>
          </a:prstGeom>
          <a:solidFill>
            <a:srgbClr val="151F34"/>
          </a:solidFill>
          <a:ln/>
        </p:spPr>
        <p:txBody>
          <a:bodyPr/>
          <a:lstStyle/>
          <a:p>
            <a:endParaRPr lang="en-US"/>
          </a:p>
        </p:txBody>
      </p:sp>
      <p:sp>
        <p:nvSpPr>
          <p:cNvPr id="7" name="Text 5"/>
          <p:cNvSpPr/>
          <p:nvPr/>
        </p:nvSpPr>
        <p:spPr>
          <a:xfrm>
            <a:off x="777240" y="3017520"/>
            <a:ext cx="4937760" cy="365760"/>
          </a:xfrm>
          <a:prstGeom prst="rect">
            <a:avLst/>
          </a:prstGeom>
          <a:noFill/>
          <a:ln/>
        </p:spPr>
        <p:txBody>
          <a:bodyPr wrap="square" rtlCol="0" anchor="ctr"/>
          <a:lstStyle/>
          <a:p>
            <a:pPr marL="0" indent="0" algn="ctr">
              <a:buNone/>
            </a:pPr>
            <a:r>
              <a:rPr lang="en-US" sz="1400" b="1" dirty="0">
                <a:solidFill>
                  <a:srgbClr val="E4B764"/>
                </a:solidFill>
                <a:latin typeface="Arial" pitchFamily="34" charset="0"/>
                <a:ea typeface="Arial" pitchFamily="34" charset="-122"/>
                <a:cs typeface="Arial" pitchFamily="34" charset="-120"/>
              </a:rPr>
              <a:t>Governing Body Partners</a:t>
            </a:r>
            <a:endParaRPr lang="en-US" sz="1400" dirty="0"/>
          </a:p>
        </p:txBody>
      </p:sp>
      <p:sp>
        <p:nvSpPr>
          <p:cNvPr id="8" name="Text 6"/>
          <p:cNvSpPr/>
          <p:nvPr/>
        </p:nvSpPr>
        <p:spPr>
          <a:xfrm>
            <a:off x="777240" y="3429000"/>
            <a:ext cx="4937760" cy="777240"/>
          </a:xfrm>
          <a:prstGeom prst="rect">
            <a:avLst/>
          </a:prstGeom>
          <a:noFill/>
          <a:ln/>
        </p:spPr>
        <p:txBody>
          <a:bodyPr wrap="square" rtlCol="0" anchor="t"/>
          <a:lstStyle/>
          <a:p>
            <a:pPr marL="0" indent="0" algn="ctr">
              <a:lnSpc>
                <a:spcPct val="140000"/>
              </a:lnSpc>
              <a:buNone/>
            </a:pPr>
            <a:r>
              <a:rPr lang="en-US" sz="1300" dirty="0">
                <a:solidFill>
                  <a:srgbClr val="E4E8EF"/>
                </a:solidFill>
                <a:latin typeface="Arial" pitchFamily="34" charset="0"/>
                <a:ea typeface="Arial" pitchFamily="34" charset="-122"/>
                <a:cs typeface="Arial" pitchFamily="34" charset="-120"/>
              </a:rPr>
              <a:t>Scottish Athletics   ·   Scottish Golf   ·   Scottish Swimming</a:t>
            </a:r>
            <a:endParaRPr lang="en-US" sz="1300" dirty="0"/>
          </a:p>
          <a:p>
            <a:pPr marL="0" indent="0" algn="ctr">
              <a:lnSpc>
                <a:spcPct val="140000"/>
              </a:lnSpc>
              <a:buNone/>
            </a:pPr>
            <a:r>
              <a:rPr lang="en-US" sz="1300" dirty="0">
                <a:solidFill>
                  <a:srgbClr val="E4E8EF"/>
                </a:solidFill>
                <a:latin typeface="Arial" pitchFamily="34" charset="0"/>
                <a:ea typeface="Arial" pitchFamily="34" charset="-122"/>
                <a:cs typeface="Arial" pitchFamily="34" charset="-120"/>
              </a:rPr>
              <a:t>Basketball Scotland   ·   Scottish Gymnastics</a:t>
            </a:r>
            <a:endParaRPr lang="en-US" sz="1300" dirty="0"/>
          </a:p>
        </p:txBody>
      </p:sp>
      <p:sp>
        <p:nvSpPr>
          <p:cNvPr id="9" name="Shape 7"/>
          <p:cNvSpPr/>
          <p:nvPr/>
        </p:nvSpPr>
        <p:spPr>
          <a:xfrm>
            <a:off x="6217920" y="2880360"/>
            <a:ext cx="5422392" cy="1371600"/>
          </a:xfrm>
          <a:prstGeom prst="rect">
            <a:avLst/>
          </a:prstGeom>
          <a:solidFill>
            <a:srgbClr val="1D2A45"/>
          </a:solidFill>
          <a:ln/>
        </p:spPr>
        <p:txBody>
          <a:bodyPr/>
          <a:lstStyle/>
          <a:p>
            <a:endParaRPr lang="en-US"/>
          </a:p>
        </p:txBody>
      </p:sp>
      <p:sp>
        <p:nvSpPr>
          <p:cNvPr id="10" name="Text 8"/>
          <p:cNvSpPr/>
          <p:nvPr/>
        </p:nvSpPr>
        <p:spPr>
          <a:xfrm>
            <a:off x="6446520" y="3017520"/>
            <a:ext cx="4937760" cy="365760"/>
          </a:xfrm>
          <a:prstGeom prst="rect">
            <a:avLst/>
          </a:prstGeom>
          <a:noFill/>
          <a:ln/>
        </p:spPr>
        <p:txBody>
          <a:bodyPr wrap="square" rtlCol="0" anchor="ctr"/>
          <a:lstStyle/>
          <a:p>
            <a:pPr marL="0" indent="0" algn="ctr">
              <a:buNone/>
            </a:pPr>
            <a:r>
              <a:rPr lang="en-US" sz="1400" b="1" dirty="0">
                <a:solidFill>
                  <a:srgbClr val="E4B764"/>
                </a:solidFill>
                <a:latin typeface="Arial" pitchFamily="34" charset="0"/>
                <a:ea typeface="Arial" pitchFamily="34" charset="-122"/>
                <a:cs typeface="Arial" pitchFamily="34" charset="-120"/>
              </a:rPr>
              <a:t>Clubs We Support Directly</a:t>
            </a:r>
            <a:endParaRPr lang="en-US" sz="1400" dirty="0"/>
          </a:p>
        </p:txBody>
      </p:sp>
      <p:sp>
        <p:nvSpPr>
          <p:cNvPr id="11" name="Text 9"/>
          <p:cNvSpPr/>
          <p:nvPr/>
        </p:nvSpPr>
        <p:spPr>
          <a:xfrm>
            <a:off x="6446520" y="3429000"/>
            <a:ext cx="4937760" cy="777240"/>
          </a:xfrm>
          <a:prstGeom prst="rect">
            <a:avLst/>
          </a:prstGeom>
          <a:noFill/>
          <a:ln/>
        </p:spPr>
        <p:txBody>
          <a:bodyPr wrap="square" rtlCol="0" anchor="t"/>
          <a:lstStyle/>
          <a:p>
            <a:pPr marL="0" indent="0" algn="ctr">
              <a:lnSpc>
                <a:spcPct val="140000"/>
              </a:lnSpc>
              <a:buNone/>
            </a:pPr>
            <a:r>
              <a:rPr lang="en-US" sz="1300" dirty="0">
                <a:solidFill>
                  <a:srgbClr val="E4E8EF"/>
                </a:solidFill>
                <a:latin typeface="Arial" pitchFamily="34" charset="0"/>
                <a:ea typeface="Arial" pitchFamily="34" charset="-122"/>
                <a:cs typeface="Arial" pitchFamily="34" charset="-120"/>
              </a:rPr>
              <a:t>Athena Glasgow   ·   Coventry Community Sports Hub</a:t>
            </a:r>
            <a:endParaRPr lang="en-US" sz="1300" dirty="0"/>
          </a:p>
          <a:p>
            <a:pPr marL="0" indent="0" algn="ctr">
              <a:lnSpc>
                <a:spcPct val="140000"/>
              </a:lnSpc>
              <a:buNone/>
            </a:pPr>
            <a:r>
              <a:rPr lang="en-US" sz="1300" dirty="0">
                <a:solidFill>
                  <a:srgbClr val="E4E8EF"/>
                </a:solidFill>
                <a:latin typeface="Arial" pitchFamily="34" charset="0"/>
                <a:ea typeface="Arial" pitchFamily="34" charset="-122"/>
                <a:cs typeface="Arial" pitchFamily="34" charset="-120"/>
              </a:rPr>
              <a:t>Grangemouth Community Sports Hub   ·   Zenkai Judo Club</a:t>
            </a:r>
            <a:endParaRPr lang="en-US" sz="1300" dirty="0"/>
          </a:p>
        </p:txBody>
      </p:sp>
      <p:sp>
        <p:nvSpPr>
          <p:cNvPr id="12" name="Shape 10"/>
          <p:cNvSpPr/>
          <p:nvPr/>
        </p:nvSpPr>
        <p:spPr>
          <a:xfrm>
            <a:off x="822960" y="4572000"/>
            <a:ext cx="54864" cy="1417320"/>
          </a:xfrm>
          <a:prstGeom prst="rect">
            <a:avLst/>
          </a:prstGeom>
          <a:solidFill>
            <a:srgbClr val="C9932F"/>
          </a:solidFill>
          <a:ln/>
        </p:spPr>
        <p:txBody>
          <a:bodyPr/>
          <a:lstStyle/>
          <a:p>
            <a:endParaRPr lang="en-US"/>
          </a:p>
        </p:txBody>
      </p:sp>
      <p:sp>
        <p:nvSpPr>
          <p:cNvPr id="13" name="Text 11"/>
          <p:cNvSpPr/>
          <p:nvPr/>
        </p:nvSpPr>
        <p:spPr>
          <a:xfrm>
            <a:off x="1051560" y="4572000"/>
            <a:ext cx="9875520" cy="1005840"/>
          </a:xfrm>
          <a:prstGeom prst="rect">
            <a:avLst/>
          </a:prstGeom>
          <a:noFill/>
          <a:ln/>
        </p:spPr>
        <p:txBody>
          <a:bodyPr wrap="square" rtlCol="0" anchor="t"/>
          <a:lstStyle/>
          <a:p>
            <a:pPr marL="0" indent="0">
              <a:lnSpc>
                <a:spcPct val="120000"/>
              </a:lnSpc>
              <a:buNone/>
            </a:pPr>
            <a:r>
              <a:rPr lang="en-US" sz="1400" i="1" dirty="0">
                <a:solidFill>
                  <a:srgbClr val="3A4150"/>
                </a:solidFill>
                <a:latin typeface="Arial" pitchFamily="34" charset="0"/>
                <a:ea typeface="Arial" pitchFamily="34" charset="-122"/>
                <a:cs typeface="Arial" pitchFamily="34" charset="-120"/>
              </a:rPr>
              <a:t>"They've built a genuine understanding of how clubs actually operate, their voluntary nature, funding pressures, and different appetite for change from one committee to the next."</a:t>
            </a:r>
            <a:endParaRPr lang="en-US" sz="1400" dirty="0"/>
          </a:p>
        </p:txBody>
      </p:sp>
      <p:sp>
        <p:nvSpPr>
          <p:cNvPr id="14" name="Text 12"/>
          <p:cNvSpPr/>
          <p:nvPr/>
        </p:nvSpPr>
        <p:spPr>
          <a:xfrm>
            <a:off x="1051560" y="5532120"/>
            <a:ext cx="7315200" cy="365760"/>
          </a:xfrm>
          <a:prstGeom prst="rect">
            <a:avLst/>
          </a:prstGeom>
          <a:noFill/>
          <a:ln/>
        </p:spPr>
        <p:txBody>
          <a:bodyPr wrap="square" rtlCol="0" anchor="ctr"/>
          <a:lstStyle/>
          <a:p>
            <a:pPr marL="0" indent="0">
              <a:buNone/>
            </a:pPr>
            <a:r>
              <a:rPr lang="en-US" sz="1200" b="1" dirty="0">
                <a:solidFill>
                  <a:srgbClr val="151F34"/>
                </a:solidFill>
                <a:latin typeface="Arial" pitchFamily="34" charset="0"/>
                <a:ea typeface="Arial" pitchFamily="34" charset="-122"/>
                <a:cs typeface="Arial" pitchFamily="34" charset="-120"/>
              </a:rPr>
              <a:t>Colin Hutchison, CEO, Scottish Athletics</a:t>
            </a:r>
            <a:endParaRPr lang="en-US" sz="1200" dirty="0"/>
          </a:p>
        </p:txBody>
      </p:sp>
      <p:sp>
        <p:nvSpPr>
          <p:cNvPr id="15" name="Text 13"/>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16" name="Text 14"/>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1</a:t>
            </a:r>
            <a:endParaRPr lang="en-US" sz="900" dirty="0"/>
          </a:p>
        </p:txBody>
      </p:sp>
      <p:pic>
        <p:nvPicPr>
          <p:cNvPr id="18" name="Picture 17">
            <a:extLst>
              <a:ext uri="{FF2B5EF4-FFF2-40B4-BE49-F238E27FC236}">
                <a16:creationId xmlns:a16="http://schemas.microsoft.com/office/drawing/2014/main" id="{8219BE79-DCE4-13A4-B457-5D09F8F32954}"/>
              </a:ext>
            </a:extLst>
          </p:cNvPr>
          <p:cNvPicPr>
            <a:picLocks noChangeAspect="1"/>
          </p:cNvPicPr>
          <p:nvPr/>
        </p:nvPicPr>
        <p:blipFill>
          <a:blip r:embed="rId3"/>
          <a:stretch>
            <a:fillRect/>
          </a:stretch>
        </p:blipFill>
        <p:spPr>
          <a:xfrm>
            <a:off x="7804404" y="5466588"/>
            <a:ext cx="3776472" cy="44958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170432"/>
          </a:xfrm>
          <a:prstGeom prst="rect">
            <a:avLst/>
          </a:prstGeom>
          <a:solidFill>
            <a:srgbClr val="EEF0F4"/>
          </a:solidFill>
          <a:ln/>
        </p:spPr>
        <p:txBody>
          <a:bodyPr/>
          <a:lstStyle/>
          <a:p>
            <a:endParaRPr lang="en-US"/>
          </a:p>
        </p:txBody>
      </p:sp>
      <p:sp>
        <p:nvSpPr>
          <p:cNvPr id="3" name="Text 1"/>
          <p:cNvSpPr/>
          <p:nvPr/>
        </p:nvSpPr>
        <p:spPr>
          <a:xfrm>
            <a:off x="548640" y="292608"/>
            <a:ext cx="9144000" cy="274320"/>
          </a:xfrm>
          <a:prstGeom prst="rect">
            <a:avLst/>
          </a:prstGeom>
          <a:noFill/>
          <a:ln/>
        </p:spPr>
        <p:txBody>
          <a:bodyPr wrap="square" rtlCol="0" anchor="ctr"/>
          <a:lstStyle/>
          <a:p>
            <a:pPr marL="0" indent="0">
              <a:buNone/>
            </a:pPr>
            <a:r>
              <a:rPr lang="en-US" sz="1200" b="1" kern="0" spc="150" dirty="0">
                <a:solidFill>
                  <a:srgbClr val="C9932F"/>
                </a:solidFill>
                <a:latin typeface="Arial" pitchFamily="34" charset="0"/>
                <a:ea typeface="Arial" pitchFamily="34" charset="-122"/>
                <a:cs typeface="Arial" pitchFamily="34" charset="-120"/>
              </a:rPr>
              <a:t>TODAY'S SESSION</a:t>
            </a:r>
            <a:endParaRPr lang="en-US" sz="1200" dirty="0"/>
          </a:p>
        </p:txBody>
      </p:sp>
      <p:sp>
        <p:nvSpPr>
          <p:cNvPr id="4" name="Text 2"/>
          <p:cNvSpPr/>
          <p:nvPr/>
        </p:nvSpPr>
        <p:spPr>
          <a:xfrm>
            <a:off x="548640" y="548640"/>
            <a:ext cx="11064240" cy="594360"/>
          </a:xfrm>
          <a:prstGeom prst="rect">
            <a:avLst/>
          </a:prstGeom>
          <a:noFill/>
          <a:ln/>
        </p:spPr>
        <p:txBody>
          <a:bodyPr wrap="square" rtlCol="0" anchor="ctr"/>
          <a:lstStyle/>
          <a:p>
            <a:pPr marL="0" indent="0">
              <a:buNone/>
            </a:pPr>
            <a:r>
              <a:rPr lang="en-US" sz="2700" b="1" dirty="0">
                <a:solidFill>
                  <a:srgbClr val="151F34"/>
                </a:solidFill>
                <a:latin typeface="Arial" pitchFamily="34" charset="0"/>
                <a:ea typeface="Arial" pitchFamily="34" charset="-122"/>
                <a:cs typeface="Arial" pitchFamily="34" charset="-120"/>
              </a:rPr>
              <a:t>By the End of Today, You Will Be Able To…</a:t>
            </a:r>
            <a:endParaRPr lang="en-US" sz="2700" dirty="0"/>
          </a:p>
        </p:txBody>
      </p:sp>
      <p:sp>
        <p:nvSpPr>
          <p:cNvPr id="5" name="Text 3"/>
          <p:cNvSpPr/>
          <p:nvPr/>
        </p:nvSpPr>
        <p:spPr>
          <a:xfrm>
            <a:off x="685800" y="1554480"/>
            <a:ext cx="10789920" cy="4480560"/>
          </a:xfrm>
          <a:prstGeom prst="rect">
            <a:avLst/>
          </a:prstGeom>
          <a:noFill/>
          <a:ln/>
        </p:spPr>
        <p:txBody>
          <a:bodyPr wrap="square" rtlCol="0" anchor="t"/>
          <a:lstStyle/>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Understand the funding landscape in Scotland, and where volleyball clubs realistically fit within it</a:t>
            </a:r>
            <a:endParaRPr lang="en-US" sz="1500" dirty="0"/>
          </a:p>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Build a clear case for support covering your organisation, the need, your solution, its impact and its sustainability</a:t>
            </a:r>
            <a:endParaRPr lang="en-US" sz="1500" dirty="0"/>
          </a:p>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Write stronger funding applications, and understand what a funder actually does with your application once you submit it</a:t>
            </a:r>
            <a:endParaRPr lang="en-US" sz="1500" dirty="0"/>
          </a:p>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Recognise what builds (and damages) your credibility with funders, and why governance and charitable status matter here too</a:t>
            </a:r>
            <a:endParaRPr lang="en-US" sz="1500" dirty="0"/>
          </a:p>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Know the specific platforms and funders worth exploring first, and claim every pound of Gift Aid you're entitled to, including the tricks most clubs miss</a:t>
            </a:r>
            <a:endParaRPr lang="en-US" sz="1500" dirty="0"/>
          </a:p>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Understand how to use AI sensibly to support (not replace) your funding work</a:t>
            </a:r>
            <a:endParaRPr lang="en-US" sz="1500" dirty="0"/>
          </a:p>
        </p:txBody>
      </p:sp>
      <p:sp>
        <p:nvSpPr>
          <p:cNvPr id="6" name="Text 4"/>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7" name="Text 5"/>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2</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51F34"/>
        </a:solidFill>
        <a:effectLst/>
      </p:bgPr>
    </p:bg>
    <p:spTree>
      <p:nvGrpSpPr>
        <p:cNvPr id="1" name=""/>
        <p:cNvGrpSpPr/>
        <p:nvPr/>
      </p:nvGrpSpPr>
      <p:grpSpPr>
        <a:xfrm>
          <a:off x="0" y="0"/>
          <a:ext cx="0" cy="0"/>
          <a:chOff x="0" y="0"/>
          <a:chExt cx="0" cy="0"/>
        </a:xfrm>
      </p:grpSpPr>
      <p:pic>
        <p:nvPicPr>
          <p:cNvPr id="2" name="Image 0" descr="img/michele-feola--t40mnV3vAU-unsplash.jpg"/>
          <p:cNvPicPr>
            <a:picLocks noChangeAspect="1"/>
          </p:cNvPicPr>
          <p:nvPr/>
        </p:nvPicPr>
        <p:blipFill>
          <a:blip r:embed="rId3"/>
          <a:stretch>
            <a:fillRect/>
          </a:stretch>
        </p:blipFill>
        <p:spPr>
          <a:xfrm>
            <a:off x="6903720" y="0"/>
            <a:ext cx="5285232" cy="6858000"/>
          </a:xfrm>
          <a:prstGeom prst="rect">
            <a:avLst/>
          </a:prstGeom>
        </p:spPr>
      </p:pic>
      <p:sp>
        <p:nvSpPr>
          <p:cNvPr id="3" name="Shape 0"/>
          <p:cNvSpPr/>
          <p:nvPr/>
        </p:nvSpPr>
        <p:spPr>
          <a:xfrm>
            <a:off x="6903720" y="0"/>
            <a:ext cx="5285232" cy="6858000"/>
          </a:xfrm>
          <a:prstGeom prst="rect">
            <a:avLst/>
          </a:prstGeom>
          <a:solidFill>
            <a:srgbClr val="151F34">
              <a:alpha val="75000"/>
            </a:srgbClr>
          </a:solidFill>
          <a:ln/>
        </p:spPr>
        <p:txBody>
          <a:bodyPr/>
          <a:lstStyle/>
          <a:p>
            <a:endParaRPr lang="en-US"/>
          </a:p>
        </p:txBody>
      </p:sp>
      <p:sp>
        <p:nvSpPr>
          <p:cNvPr id="4" name="Shape 1"/>
          <p:cNvSpPr/>
          <p:nvPr/>
        </p:nvSpPr>
        <p:spPr>
          <a:xfrm>
            <a:off x="0" y="0"/>
            <a:ext cx="6949440" cy="6858000"/>
          </a:xfrm>
          <a:prstGeom prst="rect">
            <a:avLst/>
          </a:prstGeom>
          <a:solidFill>
            <a:srgbClr val="151F34"/>
          </a:solidFill>
          <a:ln/>
        </p:spPr>
        <p:txBody>
          <a:bodyPr/>
          <a:lstStyle/>
          <a:p>
            <a:endParaRPr lang="en-US"/>
          </a:p>
        </p:txBody>
      </p:sp>
      <p:sp>
        <p:nvSpPr>
          <p:cNvPr id="5" name="Text 2"/>
          <p:cNvSpPr/>
          <p:nvPr/>
        </p:nvSpPr>
        <p:spPr>
          <a:xfrm>
            <a:off x="640080" y="2331720"/>
            <a:ext cx="2743200" cy="1188720"/>
          </a:xfrm>
          <a:prstGeom prst="rect">
            <a:avLst/>
          </a:prstGeom>
          <a:noFill/>
          <a:ln/>
        </p:spPr>
        <p:txBody>
          <a:bodyPr wrap="square" rtlCol="0" anchor="ctr"/>
          <a:lstStyle/>
          <a:p>
            <a:pPr marL="0" indent="0">
              <a:buNone/>
            </a:pPr>
            <a:r>
              <a:rPr lang="en-US" sz="7800" b="1" dirty="0">
                <a:solidFill>
                  <a:srgbClr val="1D2A45"/>
                </a:solidFill>
                <a:latin typeface="Arial" pitchFamily="34" charset="0"/>
                <a:ea typeface="Arial" pitchFamily="34" charset="-122"/>
                <a:cs typeface="Arial" pitchFamily="34" charset="-120"/>
              </a:rPr>
              <a:t>01</a:t>
            </a:r>
            <a:endParaRPr lang="en-US" sz="7800" dirty="0"/>
          </a:p>
        </p:txBody>
      </p:sp>
      <p:sp>
        <p:nvSpPr>
          <p:cNvPr id="6" name="Shape 3"/>
          <p:cNvSpPr/>
          <p:nvPr/>
        </p:nvSpPr>
        <p:spPr>
          <a:xfrm>
            <a:off x="685800" y="3611880"/>
            <a:ext cx="1005840" cy="0"/>
          </a:xfrm>
          <a:prstGeom prst="line">
            <a:avLst/>
          </a:prstGeom>
          <a:noFill/>
          <a:ln w="38100">
            <a:solidFill>
              <a:srgbClr val="C9932F"/>
            </a:solidFill>
            <a:prstDash val="solid"/>
          </a:ln>
        </p:spPr>
        <p:txBody>
          <a:bodyPr/>
          <a:lstStyle/>
          <a:p>
            <a:endParaRPr lang="en-US"/>
          </a:p>
        </p:txBody>
      </p:sp>
      <p:sp>
        <p:nvSpPr>
          <p:cNvPr id="7" name="Text 4"/>
          <p:cNvSpPr/>
          <p:nvPr/>
        </p:nvSpPr>
        <p:spPr>
          <a:xfrm>
            <a:off x="640080" y="3703320"/>
            <a:ext cx="5943600" cy="1371600"/>
          </a:xfrm>
          <a:prstGeom prst="rect">
            <a:avLst/>
          </a:prstGeom>
          <a:noFill/>
          <a:ln/>
        </p:spPr>
        <p:txBody>
          <a:bodyPr wrap="square" rtlCol="0" anchor="ctr"/>
          <a:lstStyle/>
          <a:p>
            <a:pPr marL="0" indent="0">
              <a:buNone/>
            </a:pPr>
            <a:r>
              <a:rPr lang="en-US" sz="3400" b="1" dirty="0">
                <a:solidFill>
                  <a:srgbClr val="FFFFFF"/>
                </a:solidFill>
                <a:latin typeface="Arial" pitchFamily="34" charset="0"/>
                <a:ea typeface="Arial" pitchFamily="34" charset="-122"/>
                <a:cs typeface="Arial" pitchFamily="34" charset="-120"/>
              </a:rPr>
              <a:t>The Funding Landscape</a:t>
            </a:r>
            <a:endParaRPr lang="en-US" sz="3400" dirty="0"/>
          </a:p>
        </p:txBody>
      </p:sp>
      <p:sp>
        <p:nvSpPr>
          <p:cNvPr id="8" name="Text 5"/>
          <p:cNvSpPr/>
          <p:nvPr/>
        </p:nvSpPr>
        <p:spPr>
          <a:xfrm>
            <a:off x="640080" y="4892040"/>
            <a:ext cx="5852160" cy="914400"/>
          </a:xfrm>
          <a:prstGeom prst="rect">
            <a:avLst/>
          </a:prstGeom>
          <a:noFill/>
          <a:ln/>
        </p:spPr>
        <p:txBody>
          <a:bodyPr wrap="square" rtlCol="0" anchor="ctr"/>
          <a:lstStyle/>
          <a:p>
            <a:pPr marL="0" indent="0">
              <a:buNone/>
            </a:pPr>
            <a:r>
              <a:rPr lang="en-US" sz="1450" dirty="0">
                <a:solidFill>
                  <a:srgbClr val="C6CCD8"/>
                </a:solidFill>
                <a:latin typeface="Arial" pitchFamily="34" charset="0"/>
                <a:ea typeface="Arial" pitchFamily="34" charset="-122"/>
                <a:cs typeface="Arial" pitchFamily="34" charset="-120"/>
              </a:rPr>
              <a:t>Understanding who funds what, before you write a single application.</a:t>
            </a:r>
            <a:endParaRPr lang="en-US" sz="1450" dirty="0"/>
          </a:p>
        </p:txBody>
      </p:sp>
      <p:sp>
        <p:nvSpPr>
          <p:cNvPr id="9" name="Text 6"/>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10" name="Text 7"/>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3</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170432"/>
          </a:xfrm>
          <a:prstGeom prst="rect">
            <a:avLst/>
          </a:prstGeom>
          <a:solidFill>
            <a:srgbClr val="EEF0F4"/>
          </a:solidFill>
          <a:ln/>
        </p:spPr>
        <p:txBody>
          <a:bodyPr/>
          <a:lstStyle/>
          <a:p>
            <a:endParaRPr lang="en-US"/>
          </a:p>
        </p:txBody>
      </p:sp>
      <p:sp>
        <p:nvSpPr>
          <p:cNvPr id="3" name="Text 1"/>
          <p:cNvSpPr/>
          <p:nvPr/>
        </p:nvSpPr>
        <p:spPr>
          <a:xfrm>
            <a:off x="548640" y="292608"/>
            <a:ext cx="9144000" cy="274320"/>
          </a:xfrm>
          <a:prstGeom prst="rect">
            <a:avLst/>
          </a:prstGeom>
          <a:noFill/>
          <a:ln/>
        </p:spPr>
        <p:txBody>
          <a:bodyPr wrap="square" rtlCol="0" anchor="ctr"/>
          <a:lstStyle/>
          <a:p>
            <a:pPr marL="0" indent="0">
              <a:buNone/>
            </a:pPr>
            <a:r>
              <a:rPr lang="en-US" sz="1200" b="1" kern="0" spc="150" dirty="0">
                <a:solidFill>
                  <a:srgbClr val="C9932F"/>
                </a:solidFill>
                <a:latin typeface="Arial" pitchFamily="34" charset="0"/>
                <a:ea typeface="Arial" pitchFamily="34" charset="-122"/>
                <a:cs typeface="Arial" pitchFamily="34" charset="-120"/>
              </a:rPr>
              <a:t>WHO'S ACTUALLY OUT THERE</a:t>
            </a:r>
            <a:endParaRPr lang="en-US" sz="1200" dirty="0"/>
          </a:p>
        </p:txBody>
      </p:sp>
      <p:sp>
        <p:nvSpPr>
          <p:cNvPr id="4" name="Text 2"/>
          <p:cNvSpPr/>
          <p:nvPr/>
        </p:nvSpPr>
        <p:spPr>
          <a:xfrm>
            <a:off x="548640" y="548640"/>
            <a:ext cx="11064240" cy="594360"/>
          </a:xfrm>
          <a:prstGeom prst="rect">
            <a:avLst/>
          </a:prstGeom>
          <a:noFill/>
          <a:ln/>
        </p:spPr>
        <p:txBody>
          <a:bodyPr wrap="square" rtlCol="0" anchor="ctr"/>
          <a:lstStyle/>
          <a:p>
            <a:pPr marL="0" indent="0">
              <a:buNone/>
            </a:pPr>
            <a:r>
              <a:rPr lang="en-US" sz="2700" b="1" dirty="0">
                <a:solidFill>
                  <a:srgbClr val="151F34"/>
                </a:solidFill>
                <a:latin typeface="Arial" pitchFamily="34" charset="0"/>
                <a:ea typeface="Arial" pitchFamily="34" charset="-122"/>
                <a:cs typeface="Arial" pitchFamily="34" charset="-120"/>
              </a:rPr>
              <a:t>The Funding Sector in Scotland</a:t>
            </a:r>
            <a:endParaRPr lang="en-US" sz="2700" dirty="0"/>
          </a:p>
        </p:txBody>
      </p:sp>
      <p:sp>
        <p:nvSpPr>
          <p:cNvPr id="5" name="Text 3"/>
          <p:cNvSpPr/>
          <p:nvPr/>
        </p:nvSpPr>
        <p:spPr>
          <a:xfrm>
            <a:off x="685800" y="1554480"/>
            <a:ext cx="10789920" cy="4480560"/>
          </a:xfrm>
          <a:prstGeom prst="rect">
            <a:avLst/>
          </a:prstGeom>
          <a:noFill/>
          <a:ln/>
        </p:spPr>
        <p:txBody>
          <a:bodyPr wrap="square" rtlCol="0" anchor="t"/>
          <a:lstStyle/>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Independent trusts and foundations, the largest and most varied category, each with its own priorities, geography and application process</a:t>
            </a:r>
            <a:endParaRPr lang="en-US" sz="1500" dirty="0"/>
          </a:p>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Lottery funders, including the National Lottery Community Fund and National Lottery Awards for All Scotland</a:t>
            </a:r>
            <a:endParaRPr lang="en-US" sz="1500" dirty="0"/>
          </a:p>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Statutory funders, local authorities, sportscotland and Scottish Government programmes</a:t>
            </a:r>
            <a:endParaRPr lang="en-US" sz="1500" dirty="0"/>
          </a:p>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Individual philanthropists and major donors, often reached through relationships rather than open applications</a:t>
            </a:r>
            <a:endParaRPr lang="en-US" sz="1500" dirty="0"/>
          </a:p>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Social investors, offering loans or repayable finance rather than grants, usually for capital projects or income-generating activity</a:t>
            </a:r>
            <a:endParaRPr lang="en-US" sz="1500" dirty="0"/>
          </a:p>
        </p:txBody>
      </p:sp>
      <p:sp>
        <p:nvSpPr>
          <p:cNvPr id="6" name="Text 4"/>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7" name="Text 5"/>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4</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9590E1F9-7D30-ECBC-AB16-259F8691299F}"/>
              </a:ext>
            </a:extLst>
          </p:cNvPr>
          <p:cNvPicPr>
            <a:picLocks noChangeAspect="1"/>
          </p:cNvPicPr>
          <p:nvPr/>
        </p:nvPicPr>
        <p:blipFill>
          <a:blip r:embed="rId2"/>
          <a:srcRect t="19"/>
          <a:stretch>
            <a:fillRect/>
          </a:stretch>
        </p:blipFill>
        <p:spPr>
          <a:xfrm>
            <a:off x="20" y="1282"/>
            <a:ext cx="12191980" cy="6856718"/>
          </a:xfrm>
          <a:prstGeom prst="rect">
            <a:avLst/>
          </a:prstGeom>
        </p:spPr>
      </p:pic>
    </p:spTree>
    <p:extLst>
      <p:ext uri="{BB962C8B-B14F-4D97-AF65-F5344CB8AC3E}">
        <p14:creationId xmlns:p14="http://schemas.microsoft.com/office/powerpoint/2010/main" val="2581927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170432"/>
          </a:xfrm>
          <a:prstGeom prst="rect">
            <a:avLst/>
          </a:prstGeom>
          <a:solidFill>
            <a:srgbClr val="EEF0F4"/>
          </a:solidFill>
          <a:ln/>
        </p:spPr>
        <p:txBody>
          <a:bodyPr/>
          <a:lstStyle/>
          <a:p>
            <a:endParaRPr lang="en-US"/>
          </a:p>
        </p:txBody>
      </p:sp>
      <p:sp>
        <p:nvSpPr>
          <p:cNvPr id="3" name="Text 1"/>
          <p:cNvSpPr/>
          <p:nvPr/>
        </p:nvSpPr>
        <p:spPr>
          <a:xfrm>
            <a:off x="548640" y="292608"/>
            <a:ext cx="9144000" cy="274320"/>
          </a:xfrm>
          <a:prstGeom prst="rect">
            <a:avLst/>
          </a:prstGeom>
          <a:noFill/>
          <a:ln/>
        </p:spPr>
        <p:txBody>
          <a:bodyPr wrap="square" rtlCol="0" anchor="ctr"/>
          <a:lstStyle/>
          <a:p>
            <a:pPr marL="0" indent="0">
              <a:buNone/>
            </a:pPr>
            <a:r>
              <a:rPr lang="en-US" sz="1200" b="1" kern="0" spc="150" dirty="0">
                <a:solidFill>
                  <a:srgbClr val="C9932F"/>
                </a:solidFill>
                <a:latin typeface="Arial" pitchFamily="34" charset="0"/>
                <a:ea typeface="Arial" pitchFamily="34" charset="-122"/>
                <a:cs typeface="Arial" pitchFamily="34" charset="-120"/>
              </a:rPr>
              <a:t>THE LINK BACK</a:t>
            </a:r>
            <a:endParaRPr lang="en-US" sz="1200" dirty="0"/>
          </a:p>
        </p:txBody>
      </p:sp>
      <p:sp>
        <p:nvSpPr>
          <p:cNvPr id="4" name="Text 2"/>
          <p:cNvSpPr/>
          <p:nvPr/>
        </p:nvSpPr>
        <p:spPr>
          <a:xfrm>
            <a:off x="548640" y="548640"/>
            <a:ext cx="11064240" cy="594360"/>
          </a:xfrm>
          <a:prstGeom prst="rect">
            <a:avLst/>
          </a:prstGeom>
          <a:noFill/>
          <a:ln/>
        </p:spPr>
        <p:txBody>
          <a:bodyPr wrap="square" rtlCol="0" anchor="ctr"/>
          <a:lstStyle/>
          <a:p>
            <a:pPr marL="0" indent="0">
              <a:buNone/>
            </a:pPr>
            <a:r>
              <a:rPr lang="en-US" sz="2700" b="1" dirty="0">
                <a:solidFill>
                  <a:srgbClr val="151F34"/>
                </a:solidFill>
                <a:latin typeface="Arial" pitchFamily="34" charset="0"/>
                <a:ea typeface="Arial" pitchFamily="34" charset="-122"/>
                <a:cs typeface="Arial" pitchFamily="34" charset="-120"/>
              </a:rPr>
              <a:t>Why Your Legal Structure Changes Your Funding Options</a:t>
            </a:r>
            <a:endParaRPr lang="en-US" sz="2700" dirty="0"/>
          </a:p>
        </p:txBody>
      </p:sp>
      <p:sp>
        <p:nvSpPr>
          <p:cNvPr id="5" name="Shape 3"/>
          <p:cNvSpPr/>
          <p:nvPr/>
        </p:nvSpPr>
        <p:spPr>
          <a:xfrm>
            <a:off x="548640" y="1508760"/>
            <a:ext cx="5349240" cy="502920"/>
          </a:xfrm>
          <a:prstGeom prst="rect">
            <a:avLst/>
          </a:prstGeom>
          <a:solidFill>
            <a:srgbClr val="151F34"/>
          </a:solidFill>
          <a:ln/>
        </p:spPr>
        <p:txBody>
          <a:bodyPr/>
          <a:lstStyle/>
          <a:p>
            <a:endParaRPr lang="en-US"/>
          </a:p>
        </p:txBody>
      </p:sp>
      <p:sp>
        <p:nvSpPr>
          <p:cNvPr id="6" name="Text 4"/>
          <p:cNvSpPr/>
          <p:nvPr/>
        </p:nvSpPr>
        <p:spPr>
          <a:xfrm>
            <a:off x="731520" y="1508760"/>
            <a:ext cx="5029200" cy="502920"/>
          </a:xfrm>
          <a:prstGeom prst="rect">
            <a:avLst/>
          </a:prstGeom>
          <a:noFill/>
          <a:ln/>
        </p:spPr>
        <p:txBody>
          <a:bodyPr wrap="square" rtlCol="0" anchor="ctr"/>
          <a:lstStyle/>
          <a:p>
            <a:pPr marL="0" indent="0">
              <a:buNone/>
            </a:pPr>
            <a:r>
              <a:rPr lang="en-US" sz="1500" b="1" dirty="0">
                <a:solidFill>
                  <a:srgbClr val="FFFFFF"/>
                </a:solidFill>
                <a:latin typeface="Arial" pitchFamily="34" charset="0"/>
                <a:ea typeface="Arial" pitchFamily="34" charset="-122"/>
                <a:cs typeface="Arial" pitchFamily="34" charset="-120"/>
              </a:rPr>
              <a:t>What charitable status opens up</a:t>
            </a:r>
            <a:endParaRPr lang="en-US" sz="1500" dirty="0"/>
          </a:p>
        </p:txBody>
      </p:sp>
      <p:sp>
        <p:nvSpPr>
          <p:cNvPr id="7" name="Text 5"/>
          <p:cNvSpPr/>
          <p:nvPr/>
        </p:nvSpPr>
        <p:spPr>
          <a:xfrm>
            <a:off x="685800" y="2148840"/>
            <a:ext cx="5120640" cy="3931920"/>
          </a:xfrm>
          <a:prstGeom prst="rect">
            <a:avLst/>
          </a:prstGeom>
          <a:noFill/>
          <a:ln/>
        </p:spPr>
        <p:txBody>
          <a:bodyPr wrap="square" rtlCol="0" anchor="t"/>
          <a:lstStyle/>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Many trusts and foundations only accept applications from registered charities. As a SCIO or a charity, doors open that stay closed to unincorporated clubs</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Gift Aid stacks on top of grant income: 25p extra for every £1 in eligible donations, at no extra cost to the donor</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Rates relief (80% mandatory, up to 100% with local discretion) frees up budget that would otherwise go straight to overheads</a:t>
            </a:r>
            <a:endParaRPr lang="en-US" sz="1350" dirty="0"/>
          </a:p>
        </p:txBody>
      </p:sp>
      <p:sp>
        <p:nvSpPr>
          <p:cNvPr id="8" name="Shape 6"/>
          <p:cNvSpPr/>
          <p:nvPr/>
        </p:nvSpPr>
        <p:spPr>
          <a:xfrm>
            <a:off x="6291072" y="1508760"/>
            <a:ext cx="5349240" cy="502920"/>
          </a:xfrm>
          <a:prstGeom prst="rect">
            <a:avLst/>
          </a:prstGeom>
          <a:solidFill>
            <a:srgbClr val="151F34"/>
          </a:solidFill>
          <a:ln/>
        </p:spPr>
        <p:txBody>
          <a:bodyPr/>
          <a:lstStyle/>
          <a:p>
            <a:endParaRPr lang="en-US"/>
          </a:p>
        </p:txBody>
      </p:sp>
      <p:sp>
        <p:nvSpPr>
          <p:cNvPr id="9" name="Text 7"/>
          <p:cNvSpPr/>
          <p:nvPr/>
        </p:nvSpPr>
        <p:spPr>
          <a:xfrm>
            <a:off x="6473952" y="1508760"/>
            <a:ext cx="5029200" cy="502920"/>
          </a:xfrm>
          <a:prstGeom prst="rect">
            <a:avLst/>
          </a:prstGeom>
          <a:noFill/>
          <a:ln/>
        </p:spPr>
        <p:txBody>
          <a:bodyPr wrap="square" rtlCol="0" anchor="ctr"/>
          <a:lstStyle/>
          <a:p>
            <a:pPr marL="0" indent="0">
              <a:buNone/>
            </a:pPr>
            <a:r>
              <a:rPr lang="en-US" sz="1500" b="1" dirty="0">
                <a:solidFill>
                  <a:srgbClr val="FFFFFF"/>
                </a:solidFill>
                <a:latin typeface="Arial" pitchFamily="34" charset="0"/>
                <a:ea typeface="Arial" pitchFamily="34" charset="-122"/>
                <a:cs typeface="Arial" pitchFamily="34" charset="-120"/>
              </a:rPr>
              <a:t>Credibility funders look for</a:t>
            </a:r>
            <a:endParaRPr lang="en-US" sz="1500" dirty="0"/>
          </a:p>
        </p:txBody>
      </p:sp>
      <p:sp>
        <p:nvSpPr>
          <p:cNvPr id="10" name="Text 8"/>
          <p:cNvSpPr/>
          <p:nvPr/>
        </p:nvSpPr>
        <p:spPr>
          <a:xfrm>
            <a:off x="6428232" y="2148840"/>
            <a:ext cx="5120640" cy="3931920"/>
          </a:xfrm>
          <a:prstGeom prst="rect">
            <a:avLst/>
          </a:prstGeom>
          <a:noFill/>
          <a:ln/>
        </p:spPr>
        <p:txBody>
          <a:bodyPr wrap="square" rtlCol="0" anchor="t"/>
          <a:lstStyle/>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A registered charity number, published accounts and a proper governing document all signal you can be trusted with public money</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Funders check your annual accounts and governing documents to confirm you can actually deliver what you're proposing</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Covered in our Legal Structures &amp; Charitable Status session, incorporation and governance aren't just protection, they're part of your funding strategy</a:t>
            </a:r>
            <a:endParaRPr lang="en-US" sz="1350" dirty="0"/>
          </a:p>
        </p:txBody>
      </p:sp>
      <p:sp>
        <p:nvSpPr>
          <p:cNvPr id="11" name="Text 9"/>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12" name="Text 10"/>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5</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151F34"/>
        </a:solidFill>
        <a:effectLst/>
      </p:bgPr>
    </p:bg>
    <p:spTree>
      <p:nvGrpSpPr>
        <p:cNvPr id="1" name=""/>
        <p:cNvGrpSpPr/>
        <p:nvPr/>
      </p:nvGrpSpPr>
      <p:grpSpPr>
        <a:xfrm>
          <a:off x="0" y="0"/>
          <a:ext cx="0" cy="0"/>
          <a:chOff x="0" y="0"/>
          <a:chExt cx="0" cy="0"/>
        </a:xfrm>
      </p:grpSpPr>
      <p:sp>
        <p:nvSpPr>
          <p:cNvPr id="2" name="Shape 0"/>
          <p:cNvSpPr/>
          <p:nvPr/>
        </p:nvSpPr>
        <p:spPr>
          <a:xfrm>
            <a:off x="822960" y="1234440"/>
            <a:ext cx="82296" cy="4023360"/>
          </a:xfrm>
          <a:prstGeom prst="rect">
            <a:avLst/>
          </a:prstGeom>
          <a:solidFill>
            <a:srgbClr val="C9932F"/>
          </a:solidFill>
          <a:ln/>
        </p:spPr>
        <p:txBody>
          <a:bodyPr/>
          <a:lstStyle/>
          <a:p>
            <a:endParaRPr lang="en-US"/>
          </a:p>
        </p:txBody>
      </p:sp>
      <p:sp>
        <p:nvSpPr>
          <p:cNvPr id="3" name="Text 1"/>
          <p:cNvSpPr/>
          <p:nvPr/>
        </p:nvSpPr>
        <p:spPr>
          <a:xfrm>
            <a:off x="1051560" y="685800"/>
            <a:ext cx="1828800" cy="1371600"/>
          </a:xfrm>
          <a:prstGeom prst="rect">
            <a:avLst/>
          </a:prstGeom>
          <a:noFill/>
          <a:ln/>
        </p:spPr>
        <p:txBody>
          <a:bodyPr wrap="square" rtlCol="0" anchor="ctr"/>
          <a:lstStyle/>
          <a:p>
            <a:pPr marL="0" indent="0">
              <a:buNone/>
            </a:pPr>
            <a:r>
              <a:rPr lang="en-US" sz="11000" b="1" dirty="0">
                <a:solidFill>
                  <a:srgbClr val="1D2A45"/>
                </a:solidFill>
                <a:latin typeface="Arial" pitchFamily="34" charset="0"/>
                <a:ea typeface="Arial" pitchFamily="34" charset="-122"/>
                <a:cs typeface="Arial" pitchFamily="34" charset="-120"/>
              </a:rPr>
              <a:t>"</a:t>
            </a:r>
            <a:endParaRPr lang="en-US" sz="11000" dirty="0"/>
          </a:p>
        </p:txBody>
      </p:sp>
      <p:sp>
        <p:nvSpPr>
          <p:cNvPr id="4" name="Text 2"/>
          <p:cNvSpPr/>
          <p:nvPr/>
        </p:nvSpPr>
        <p:spPr>
          <a:xfrm>
            <a:off x="1280160" y="1920240"/>
            <a:ext cx="9692640" cy="2651760"/>
          </a:xfrm>
          <a:prstGeom prst="rect">
            <a:avLst/>
          </a:prstGeom>
          <a:noFill/>
          <a:ln/>
        </p:spPr>
        <p:txBody>
          <a:bodyPr wrap="square" rtlCol="0" anchor="ctr"/>
          <a:lstStyle/>
          <a:p>
            <a:pPr marL="0" indent="0">
              <a:lnSpc>
                <a:spcPct val="125000"/>
              </a:lnSpc>
              <a:buNone/>
            </a:pPr>
            <a:r>
              <a:rPr lang="en-US" sz="2700" i="1" dirty="0">
                <a:solidFill>
                  <a:srgbClr val="FFFFFF"/>
                </a:solidFill>
                <a:latin typeface="Arial" pitchFamily="34" charset="0"/>
                <a:ea typeface="Arial" pitchFamily="34" charset="-122"/>
                <a:cs typeface="Arial" pitchFamily="34" charset="-120"/>
              </a:rPr>
              <a:t>Often overlooked is the way in which the club is set up legally, and the impact that this may have on the financial and legal position of the club.</a:t>
            </a:r>
            <a:endParaRPr lang="en-US" sz="2700" dirty="0"/>
          </a:p>
        </p:txBody>
      </p:sp>
      <p:sp>
        <p:nvSpPr>
          <p:cNvPr id="5" name="Text 3"/>
          <p:cNvSpPr/>
          <p:nvPr/>
        </p:nvSpPr>
        <p:spPr>
          <a:xfrm>
            <a:off x="1280160" y="4709160"/>
            <a:ext cx="9144000" cy="457200"/>
          </a:xfrm>
          <a:prstGeom prst="rect">
            <a:avLst/>
          </a:prstGeom>
          <a:noFill/>
          <a:ln/>
        </p:spPr>
        <p:txBody>
          <a:bodyPr wrap="square" rtlCol="0" anchor="ctr"/>
          <a:lstStyle/>
          <a:p>
            <a:pPr marL="0" indent="0">
              <a:buNone/>
            </a:pPr>
            <a:r>
              <a:rPr lang="en-US" sz="1400" b="1" dirty="0">
                <a:solidFill>
                  <a:srgbClr val="E4B764"/>
                </a:solidFill>
                <a:latin typeface="Arial" pitchFamily="34" charset="0"/>
                <a:ea typeface="Arial" pitchFamily="34" charset="-122"/>
                <a:cs typeface="Arial" pitchFamily="34" charset="-120"/>
              </a:rPr>
              <a:t>On why legal structure and funding success are more connected than clubs think</a:t>
            </a:r>
            <a:endParaRPr lang="en-US" sz="1400" dirty="0"/>
          </a:p>
        </p:txBody>
      </p:sp>
      <p:sp>
        <p:nvSpPr>
          <p:cNvPr id="6" name="Text 4"/>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7" name="Text 5"/>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6</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151F34"/>
        </a:solidFill>
        <a:effectLst/>
      </p:bgPr>
    </p:bg>
    <p:spTree>
      <p:nvGrpSpPr>
        <p:cNvPr id="1" name=""/>
        <p:cNvGrpSpPr/>
        <p:nvPr/>
      </p:nvGrpSpPr>
      <p:grpSpPr>
        <a:xfrm>
          <a:off x="0" y="0"/>
          <a:ext cx="0" cy="0"/>
          <a:chOff x="0" y="0"/>
          <a:chExt cx="0" cy="0"/>
        </a:xfrm>
      </p:grpSpPr>
      <p:pic>
        <p:nvPicPr>
          <p:cNvPr id="2" name="Image 0" descr="img/ildar-garifullin-UPjZWkyZ6aw-unsplash.jpg"/>
          <p:cNvPicPr>
            <a:picLocks noChangeAspect="1"/>
          </p:cNvPicPr>
          <p:nvPr/>
        </p:nvPicPr>
        <p:blipFill>
          <a:blip r:embed="rId3"/>
          <a:stretch>
            <a:fillRect/>
          </a:stretch>
        </p:blipFill>
        <p:spPr>
          <a:xfrm>
            <a:off x="6903720" y="0"/>
            <a:ext cx="5285232" cy="6858000"/>
          </a:xfrm>
          <a:prstGeom prst="rect">
            <a:avLst/>
          </a:prstGeom>
        </p:spPr>
      </p:pic>
      <p:sp>
        <p:nvSpPr>
          <p:cNvPr id="3" name="Shape 0"/>
          <p:cNvSpPr/>
          <p:nvPr/>
        </p:nvSpPr>
        <p:spPr>
          <a:xfrm>
            <a:off x="6903720" y="0"/>
            <a:ext cx="5285232" cy="6858000"/>
          </a:xfrm>
          <a:prstGeom prst="rect">
            <a:avLst/>
          </a:prstGeom>
          <a:solidFill>
            <a:srgbClr val="151F34">
              <a:alpha val="75000"/>
            </a:srgbClr>
          </a:solidFill>
          <a:ln/>
        </p:spPr>
        <p:txBody>
          <a:bodyPr/>
          <a:lstStyle/>
          <a:p>
            <a:endParaRPr lang="en-US"/>
          </a:p>
        </p:txBody>
      </p:sp>
      <p:sp>
        <p:nvSpPr>
          <p:cNvPr id="4" name="Shape 1"/>
          <p:cNvSpPr/>
          <p:nvPr/>
        </p:nvSpPr>
        <p:spPr>
          <a:xfrm>
            <a:off x="0" y="0"/>
            <a:ext cx="6949440" cy="6858000"/>
          </a:xfrm>
          <a:prstGeom prst="rect">
            <a:avLst/>
          </a:prstGeom>
          <a:solidFill>
            <a:srgbClr val="151F34"/>
          </a:solidFill>
          <a:ln/>
        </p:spPr>
        <p:txBody>
          <a:bodyPr/>
          <a:lstStyle/>
          <a:p>
            <a:endParaRPr lang="en-US"/>
          </a:p>
        </p:txBody>
      </p:sp>
      <p:sp>
        <p:nvSpPr>
          <p:cNvPr id="5" name="Text 2"/>
          <p:cNvSpPr/>
          <p:nvPr/>
        </p:nvSpPr>
        <p:spPr>
          <a:xfrm>
            <a:off x="640080" y="2331720"/>
            <a:ext cx="2743200" cy="1188720"/>
          </a:xfrm>
          <a:prstGeom prst="rect">
            <a:avLst/>
          </a:prstGeom>
          <a:noFill/>
          <a:ln/>
        </p:spPr>
        <p:txBody>
          <a:bodyPr wrap="square" rtlCol="0" anchor="ctr"/>
          <a:lstStyle/>
          <a:p>
            <a:pPr marL="0" indent="0">
              <a:buNone/>
            </a:pPr>
            <a:r>
              <a:rPr lang="en-US" sz="7800" b="1" dirty="0">
                <a:solidFill>
                  <a:srgbClr val="1D2A45"/>
                </a:solidFill>
                <a:latin typeface="Arial" pitchFamily="34" charset="0"/>
                <a:ea typeface="Arial" pitchFamily="34" charset="-122"/>
                <a:cs typeface="Arial" pitchFamily="34" charset="-120"/>
              </a:rPr>
              <a:t>02</a:t>
            </a:r>
            <a:endParaRPr lang="en-US" sz="7800" dirty="0"/>
          </a:p>
        </p:txBody>
      </p:sp>
      <p:sp>
        <p:nvSpPr>
          <p:cNvPr id="6" name="Shape 3"/>
          <p:cNvSpPr/>
          <p:nvPr/>
        </p:nvSpPr>
        <p:spPr>
          <a:xfrm>
            <a:off x="685800" y="3611880"/>
            <a:ext cx="1005840" cy="0"/>
          </a:xfrm>
          <a:prstGeom prst="line">
            <a:avLst/>
          </a:prstGeom>
          <a:noFill/>
          <a:ln w="38100">
            <a:solidFill>
              <a:srgbClr val="C9932F"/>
            </a:solidFill>
            <a:prstDash val="solid"/>
          </a:ln>
        </p:spPr>
        <p:txBody>
          <a:bodyPr/>
          <a:lstStyle/>
          <a:p>
            <a:endParaRPr lang="en-US"/>
          </a:p>
        </p:txBody>
      </p:sp>
      <p:sp>
        <p:nvSpPr>
          <p:cNvPr id="7" name="Text 4"/>
          <p:cNvSpPr/>
          <p:nvPr/>
        </p:nvSpPr>
        <p:spPr>
          <a:xfrm>
            <a:off x="640080" y="3703320"/>
            <a:ext cx="5943600" cy="1371600"/>
          </a:xfrm>
          <a:prstGeom prst="rect">
            <a:avLst/>
          </a:prstGeom>
          <a:noFill/>
          <a:ln/>
        </p:spPr>
        <p:txBody>
          <a:bodyPr wrap="square" rtlCol="0" anchor="ctr"/>
          <a:lstStyle/>
          <a:p>
            <a:pPr marL="0" indent="0">
              <a:buNone/>
            </a:pPr>
            <a:r>
              <a:rPr lang="en-US" sz="3400" b="1" dirty="0">
                <a:solidFill>
                  <a:srgbClr val="FFFFFF"/>
                </a:solidFill>
                <a:latin typeface="Arial" pitchFamily="34" charset="0"/>
                <a:ea typeface="Arial" pitchFamily="34" charset="-122"/>
                <a:cs typeface="Arial" pitchFamily="34" charset="-120"/>
              </a:rPr>
              <a:t>Your Case for Support</a:t>
            </a:r>
            <a:endParaRPr lang="en-US" sz="3400" dirty="0"/>
          </a:p>
        </p:txBody>
      </p:sp>
      <p:sp>
        <p:nvSpPr>
          <p:cNvPr id="8" name="Text 5"/>
          <p:cNvSpPr/>
          <p:nvPr/>
        </p:nvSpPr>
        <p:spPr>
          <a:xfrm>
            <a:off x="640080" y="4892040"/>
            <a:ext cx="5852160" cy="914400"/>
          </a:xfrm>
          <a:prstGeom prst="rect">
            <a:avLst/>
          </a:prstGeom>
          <a:noFill/>
          <a:ln/>
        </p:spPr>
        <p:txBody>
          <a:bodyPr wrap="square" rtlCol="0" anchor="ctr"/>
          <a:lstStyle/>
          <a:p>
            <a:pPr marL="0" indent="0">
              <a:buNone/>
            </a:pPr>
            <a:r>
              <a:rPr lang="en-US" sz="1450" dirty="0">
                <a:solidFill>
                  <a:srgbClr val="C6CCD8"/>
                </a:solidFill>
                <a:latin typeface="Arial" pitchFamily="34" charset="0"/>
                <a:ea typeface="Arial" pitchFamily="34" charset="-122"/>
                <a:cs typeface="Arial" pitchFamily="34" charset="-120"/>
              </a:rPr>
              <a:t>The single document that makes every funding application after it easier to write.</a:t>
            </a:r>
            <a:endParaRPr lang="en-US" sz="1450" dirty="0"/>
          </a:p>
        </p:txBody>
      </p:sp>
      <p:sp>
        <p:nvSpPr>
          <p:cNvPr id="9" name="Text 6"/>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10" name="Text 7"/>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7</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170432"/>
          </a:xfrm>
          <a:prstGeom prst="rect">
            <a:avLst/>
          </a:prstGeom>
          <a:solidFill>
            <a:srgbClr val="EEF0F4"/>
          </a:solidFill>
          <a:ln/>
        </p:spPr>
        <p:txBody>
          <a:bodyPr/>
          <a:lstStyle/>
          <a:p>
            <a:endParaRPr lang="en-US"/>
          </a:p>
        </p:txBody>
      </p:sp>
      <p:sp>
        <p:nvSpPr>
          <p:cNvPr id="3" name="Text 1"/>
          <p:cNvSpPr/>
          <p:nvPr/>
        </p:nvSpPr>
        <p:spPr>
          <a:xfrm>
            <a:off x="548640" y="292608"/>
            <a:ext cx="9144000" cy="274320"/>
          </a:xfrm>
          <a:prstGeom prst="rect">
            <a:avLst/>
          </a:prstGeom>
          <a:noFill/>
          <a:ln/>
        </p:spPr>
        <p:txBody>
          <a:bodyPr wrap="square" rtlCol="0" anchor="ctr"/>
          <a:lstStyle/>
          <a:p>
            <a:pPr marL="0" indent="0">
              <a:buNone/>
            </a:pPr>
            <a:r>
              <a:rPr lang="en-US" sz="1200" b="1" kern="0" spc="150" dirty="0">
                <a:solidFill>
                  <a:srgbClr val="C9932F"/>
                </a:solidFill>
                <a:latin typeface="Arial" pitchFamily="34" charset="0"/>
                <a:ea typeface="Arial" pitchFamily="34" charset="-122"/>
                <a:cs typeface="Arial" pitchFamily="34" charset="-120"/>
              </a:rPr>
              <a:t>THE FOUNDATION DOCUMENT</a:t>
            </a:r>
            <a:endParaRPr lang="en-US" sz="1200" dirty="0"/>
          </a:p>
        </p:txBody>
      </p:sp>
      <p:sp>
        <p:nvSpPr>
          <p:cNvPr id="4" name="Text 2"/>
          <p:cNvSpPr/>
          <p:nvPr/>
        </p:nvSpPr>
        <p:spPr>
          <a:xfrm>
            <a:off x="548640" y="548640"/>
            <a:ext cx="11064240" cy="594360"/>
          </a:xfrm>
          <a:prstGeom prst="rect">
            <a:avLst/>
          </a:prstGeom>
          <a:noFill/>
          <a:ln/>
        </p:spPr>
        <p:txBody>
          <a:bodyPr wrap="square" rtlCol="0" anchor="ctr"/>
          <a:lstStyle/>
          <a:p>
            <a:pPr marL="0" indent="0">
              <a:buNone/>
            </a:pPr>
            <a:r>
              <a:rPr lang="en-US" sz="2700" b="1" dirty="0">
                <a:solidFill>
                  <a:srgbClr val="151F34"/>
                </a:solidFill>
                <a:latin typeface="Arial" pitchFamily="34" charset="0"/>
                <a:ea typeface="Arial" pitchFamily="34" charset="-122"/>
                <a:cs typeface="Arial" pitchFamily="34" charset="-120"/>
              </a:rPr>
              <a:t>What Is a Case for Support?</a:t>
            </a:r>
            <a:endParaRPr lang="en-US" sz="2700" dirty="0"/>
          </a:p>
        </p:txBody>
      </p:sp>
      <p:sp>
        <p:nvSpPr>
          <p:cNvPr id="5" name="Text 3"/>
          <p:cNvSpPr/>
          <p:nvPr/>
        </p:nvSpPr>
        <p:spPr>
          <a:xfrm>
            <a:off x="685800" y="1554480"/>
            <a:ext cx="10789920" cy="4480560"/>
          </a:xfrm>
          <a:prstGeom prst="rect">
            <a:avLst/>
          </a:prstGeom>
          <a:noFill/>
          <a:ln/>
        </p:spPr>
        <p:txBody>
          <a:bodyPr wrap="square" rtlCol="0" anchor="t"/>
          <a:lstStyle/>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A detailed document containing most of the information you'll need across every funding application you write</a:t>
            </a:r>
            <a:endParaRPr lang="en-US" sz="1500" dirty="0"/>
          </a:p>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Have one for your organisation as a whole, and one for each major funding priority or project</a:t>
            </a:r>
            <a:endParaRPr lang="en-US" sz="1500" dirty="0"/>
          </a:p>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It positions your club as a credible authority on the issue you address, genuinely engaged with the people you support</a:t>
            </a:r>
            <a:endParaRPr lang="en-US" sz="1500" dirty="0"/>
          </a:p>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At its best, it explains how things have changed for your members and community, how your club has adapted, and what the future holds</a:t>
            </a:r>
            <a:endParaRPr lang="en-US" sz="1500" dirty="0"/>
          </a:p>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Five components: Organisation, Need, Solution, Impact, Sustainability, we'll work through each in turn</a:t>
            </a:r>
            <a:endParaRPr lang="en-US" sz="1500" dirty="0"/>
          </a:p>
        </p:txBody>
      </p:sp>
      <p:sp>
        <p:nvSpPr>
          <p:cNvPr id="6" name="Text 4"/>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7" name="Text 5"/>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8</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170432"/>
          </a:xfrm>
          <a:prstGeom prst="rect">
            <a:avLst/>
          </a:prstGeom>
          <a:solidFill>
            <a:srgbClr val="EEF0F4"/>
          </a:solidFill>
          <a:ln/>
        </p:spPr>
        <p:txBody>
          <a:bodyPr/>
          <a:lstStyle/>
          <a:p>
            <a:endParaRPr lang="en-US"/>
          </a:p>
        </p:txBody>
      </p:sp>
      <p:sp>
        <p:nvSpPr>
          <p:cNvPr id="3" name="Text 1"/>
          <p:cNvSpPr/>
          <p:nvPr/>
        </p:nvSpPr>
        <p:spPr>
          <a:xfrm>
            <a:off x="548640" y="292608"/>
            <a:ext cx="9144000" cy="274320"/>
          </a:xfrm>
          <a:prstGeom prst="rect">
            <a:avLst/>
          </a:prstGeom>
          <a:noFill/>
          <a:ln/>
        </p:spPr>
        <p:txBody>
          <a:bodyPr wrap="square" rtlCol="0" anchor="ctr"/>
          <a:lstStyle/>
          <a:p>
            <a:pPr marL="0" indent="0">
              <a:buNone/>
            </a:pPr>
            <a:r>
              <a:rPr lang="en-US" sz="1200" b="1" kern="0" spc="150" dirty="0">
                <a:solidFill>
                  <a:srgbClr val="C9932F"/>
                </a:solidFill>
                <a:latin typeface="Arial" pitchFamily="34" charset="0"/>
                <a:ea typeface="Arial" pitchFamily="34" charset="-122"/>
                <a:cs typeface="Arial" pitchFamily="34" charset="-120"/>
              </a:rPr>
              <a:t>COMPONENT 1 OF 5</a:t>
            </a:r>
            <a:endParaRPr lang="en-US" sz="1200" dirty="0"/>
          </a:p>
        </p:txBody>
      </p:sp>
      <p:sp>
        <p:nvSpPr>
          <p:cNvPr id="4" name="Text 2"/>
          <p:cNvSpPr/>
          <p:nvPr/>
        </p:nvSpPr>
        <p:spPr>
          <a:xfrm>
            <a:off x="548640" y="548640"/>
            <a:ext cx="11064240" cy="594360"/>
          </a:xfrm>
          <a:prstGeom prst="rect">
            <a:avLst/>
          </a:prstGeom>
          <a:noFill/>
          <a:ln/>
        </p:spPr>
        <p:txBody>
          <a:bodyPr wrap="square" rtlCol="0" anchor="ctr"/>
          <a:lstStyle/>
          <a:p>
            <a:pPr marL="0" indent="0">
              <a:buNone/>
            </a:pPr>
            <a:r>
              <a:rPr lang="en-US" sz="2700" b="1" dirty="0">
                <a:solidFill>
                  <a:srgbClr val="151F34"/>
                </a:solidFill>
                <a:latin typeface="Arial" pitchFamily="34" charset="0"/>
                <a:ea typeface="Arial" pitchFamily="34" charset="-122"/>
                <a:cs typeface="Arial" pitchFamily="34" charset="-120"/>
              </a:rPr>
              <a:t>Organisation</a:t>
            </a:r>
            <a:endParaRPr lang="en-US" sz="2700" dirty="0"/>
          </a:p>
        </p:txBody>
      </p:sp>
      <p:sp>
        <p:nvSpPr>
          <p:cNvPr id="5" name="Shape 3"/>
          <p:cNvSpPr/>
          <p:nvPr/>
        </p:nvSpPr>
        <p:spPr>
          <a:xfrm>
            <a:off x="548640" y="1508760"/>
            <a:ext cx="5349240" cy="502920"/>
          </a:xfrm>
          <a:prstGeom prst="rect">
            <a:avLst/>
          </a:prstGeom>
          <a:solidFill>
            <a:srgbClr val="151F34"/>
          </a:solidFill>
          <a:ln/>
        </p:spPr>
        <p:txBody>
          <a:bodyPr/>
          <a:lstStyle/>
          <a:p>
            <a:endParaRPr lang="en-US"/>
          </a:p>
        </p:txBody>
      </p:sp>
      <p:sp>
        <p:nvSpPr>
          <p:cNvPr id="6" name="Text 4"/>
          <p:cNvSpPr/>
          <p:nvPr/>
        </p:nvSpPr>
        <p:spPr>
          <a:xfrm>
            <a:off x="731520" y="1508760"/>
            <a:ext cx="5029200" cy="502920"/>
          </a:xfrm>
          <a:prstGeom prst="rect">
            <a:avLst/>
          </a:prstGeom>
          <a:noFill/>
          <a:ln/>
        </p:spPr>
        <p:txBody>
          <a:bodyPr wrap="square" rtlCol="0" anchor="ctr"/>
          <a:lstStyle/>
          <a:p>
            <a:pPr marL="0" indent="0">
              <a:buNone/>
            </a:pPr>
            <a:r>
              <a:rPr lang="en-US" sz="1500" b="1" dirty="0">
                <a:solidFill>
                  <a:srgbClr val="FFFFFF"/>
                </a:solidFill>
                <a:latin typeface="Arial" pitchFamily="34" charset="0"/>
                <a:ea typeface="Arial" pitchFamily="34" charset="-122"/>
                <a:cs typeface="Arial" pitchFamily="34" charset="-120"/>
              </a:rPr>
              <a:t>Questions to answer</a:t>
            </a:r>
            <a:endParaRPr lang="en-US" sz="1500" dirty="0"/>
          </a:p>
        </p:txBody>
      </p:sp>
      <p:sp>
        <p:nvSpPr>
          <p:cNvPr id="7" name="Text 5"/>
          <p:cNvSpPr/>
          <p:nvPr/>
        </p:nvSpPr>
        <p:spPr>
          <a:xfrm>
            <a:off x="685800" y="2148840"/>
            <a:ext cx="5120640" cy="3931920"/>
          </a:xfrm>
          <a:prstGeom prst="rect">
            <a:avLst/>
          </a:prstGeom>
          <a:noFill/>
          <a:ln/>
        </p:spPr>
        <p:txBody>
          <a:bodyPr wrap="square" rtlCol="0" anchor="t"/>
          <a:lstStyle/>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When was your club established? By whom, and why?</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What is your vision and mission?</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Why is your club best placed to deliver this work?</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What is your track record and experience?</a:t>
            </a:r>
            <a:endParaRPr lang="en-US" sz="1350" dirty="0"/>
          </a:p>
        </p:txBody>
      </p:sp>
      <p:sp>
        <p:nvSpPr>
          <p:cNvPr id="8" name="Shape 6"/>
          <p:cNvSpPr/>
          <p:nvPr/>
        </p:nvSpPr>
        <p:spPr>
          <a:xfrm>
            <a:off x="6291072" y="1508760"/>
            <a:ext cx="5349240" cy="502920"/>
          </a:xfrm>
          <a:prstGeom prst="rect">
            <a:avLst/>
          </a:prstGeom>
          <a:solidFill>
            <a:srgbClr val="151F34"/>
          </a:solidFill>
          <a:ln/>
        </p:spPr>
        <p:txBody>
          <a:bodyPr/>
          <a:lstStyle/>
          <a:p>
            <a:endParaRPr lang="en-US"/>
          </a:p>
        </p:txBody>
      </p:sp>
      <p:sp>
        <p:nvSpPr>
          <p:cNvPr id="9" name="Text 7"/>
          <p:cNvSpPr/>
          <p:nvPr/>
        </p:nvSpPr>
        <p:spPr>
          <a:xfrm>
            <a:off x="6473952" y="1508760"/>
            <a:ext cx="5029200" cy="502920"/>
          </a:xfrm>
          <a:prstGeom prst="rect">
            <a:avLst/>
          </a:prstGeom>
          <a:noFill/>
          <a:ln/>
        </p:spPr>
        <p:txBody>
          <a:bodyPr wrap="square" rtlCol="0" anchor="ctr"/>
          <a:lstStyle/>
          <a:p>
            <a:pPr marL="0" indent="0">
              <a:buNone/>
            </a:pPr>
            <a:r>
              <a:rPr lang="en-US" sz="1500" b="1" dirty="0">
                <a:solidFill>
                  <a:srgbClr val="FFFFFF"/>
                </a:solidFill>
                <a:latin typeface="Arial" pitchFamily="34" charset="0"/>
                <a:ea typeface="Arial" pitchFamily="34" charset="-122"/>
                <a:cs typeface="Arial" pitchFamily="34" charset="-120"/>
              </a:rPr>
              <a:t>Don't forget</a:t>
            </a:r>
            <a:endParaRPr lang="en-US" sz="1500" dirty="0"/>
          </a:p>
        </p:txBody>
      </p:sp>
      <p:sp>
        <p:nvSpPr>
          <p:cNvPr id="10" name="Text 8"/>
          <p:cNvSpPr/>
          <p:nvPr/>
        </p:nvSpPr>
        <p:spPr>
          <a:xfrm>
            <a:off x="6428232" y="2148840"/>
            <a:ext cx="5120640" cy="3931920"/>
          </a:xfrm>
          <a:prstGeom prst="rect">
            <a:avLst/>
          </a:prstGeom>
          <a:noFill/>
          <a:ln/>
        </p:spPr>
        <p:txBody>
          <a:bodyPr wrap="square" rtlCol="0" anchor="t"/>
          <a:lstStyle/>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Who leads your club, and who are your partners? How do you work together?</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How do your members and beneficiaries contribute to, or help run, the club?</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What is your financial position, income, expenditure and reserves, in plain terms?</a:t>
            </a:r>
            <a:endParaRPr lang="en-US" sz="1350" dirty="0"/>
          </a:p>
        </p:txBody>
      </p:sp>
      <p:sp>
        <p:nvSpPr>
          <p:cNvPr id="11" name="Text 9"/>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12" name="Text 10"/>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9</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170432"/>
          </a:xfrm>
          <a:prstGeom prst="rect">
            <a:avLst/>
          </a:prstGeom>
          <a:solidFill>
            <a:srgbClr val="EEF0F4"/>
          </a:solidFill>
          <a:ln/>
        </p:spPr>
        <p:txBody>
          <a:bodyPr/>
          <a:lstStyle/>
          <a:p>
            <a:endParaRPr lang="en-US"/>
          </a:p>
        </p:txBody>
      </p:sp>
      <p:sp>
        <p:nvSpPr>
          <p:cNvPr id="3" name="Text 1"/>
          <p:cNvSpPr/>
          <p:nvPr/>
        </p:nvSpPr>
        <p:spPr>
          <a:xfrm>
            <a:off x="548640" y="292608"/>
            <a:ext cx="9144000" cy="274320"/>
          </a:xfrm>
          <a:prstGeom prst="rect">
            <a:avLst/>
          </a:prstGeom>
          <a:noFill/>
          <a:ln/>
        </p:spPr>
        <p:txBody>
          <a:bodyPr wrap="square" rtlCol="0" anchor="ctr"/>
          <a:lstStyle/>
          <a:p>
            <a:pPr marL="0" indent="0">
              <a:buNone/>
            </a:pPr>
            <a:r>
              <a:rPr lang="en-US" sz="1200" b="1" kern="0" spc="150" dirty="0">
                <a:solidFill>
                  <a:srgbClr val="C9932F"/>
                </a:solidFill>
                <a:latin typeface="Arial" pitchFamily="34" charset="0"/>
                <a:ea typeface="Arial" pitchFamily="34" charset="-122"/>
                <a:cs typeface="Arial" pitchFamily="34" charset="-120"/>
              </a:rPr>
              <a:t>COMPONENT 2 OF 5</a:t>
            </a:r>
            <a:endParaRPr lang="en-US" sz="1200" dirty="0"/>
          </a:p>
        </p:txBody>
      </p:sp>
      <p:sp>
        <p:nvSpPr>
          <p:cNvPr id="4" name="Text 2"/>
          <p:cNvSpPr/>
          <p:nvPr/>
        </p:nvSpPr>
        <p:spPr>
          <a:xfrm>
            <a:off x="548640" y="548640"/>
            <a:ext cx="11064240" cy="594360"/>
          </a:xfrm>
          <a:prstGeom prst="rect">
            <a:avLst/>
          </a:prstGeom>
          <a:noFill/>
          <a:ln/>
        </p:spPr>
        <p:txBody>
          <a:bodyPr wrap="square" rtlCol="0" anchor="ctr"/>
          <a:lstStyle/>
          <a:p>
            <a:pPr marL="0" indent="0">
              <a:buNone/>
            </a:pPr>
            <a:r>
              <a:rPr lang="en-US" sz="2700" b="1" dirty="0">
                <a:solidFill>
                  <a:srgbClr val="151F34"/>
                </a:solidFill>
                <a:latin typeface="Arial" pitchFamily="34" charset="0"/>
                <a:ea typeface="Arial" pitchFamily="34" charset="-122"/>
                <a:cs typeface="Arial" pitchFamily="34" charset="-120"/>
              </a:rPr>
              <a:t>Need</a:t>
            </a:r>
            <a:endParaRPr lang="en-US" sz="2700" dirty="0"/>
          </a:p>
        </p:txBody>
      </p:sp>
      <p:sp>
        <p:nvSpPr>
          <p:cNvPr id="5" name="Shape 3"/>
          <p:cNvSpPr/>
          <p:nvPr/>
        </p:nvSpPr>
        <p:spPr>
          <a:xfrm>
            <a:off x="548640" y="1508760"/>
            <a:ext cx="5349240" cy="502920"/>
          </a:xfrm>
          <a:prstGeom prst="rect">
            <a:avLst/>
          </a:prstGeom>
          <a:solidFill>
            <a:srgbClr val="151F34"/>
          </a:solidFill>
          <a:ln/>
        </p:spPr>
        <p:txBody>
          <a:bodyPr/>
          <a:lstStyle/>
          <a:p>
            <a:endParaRPr lang="en-US"/>
          </a:p>
        </p:txBody>
      </p:sp>
      <p:sp>
        <p:nvSpPr>
          <p:cNvPr id="6" name="Text 4"/>
          <p:cNvSpPr/>
          <p:nvPr/>
        </p:nvSpPr>
        <p:spPr>
          <a:xfrm>
            <a:off x="731520" y="1508760"/>
            <a:ext cx="5029200" cy="502920"/>
          </a:xfrm>
          <a:prstGeom prst="rect">
            <a:avLst/>
          </a:prstGeom>
          <a:noFill/>
          <a:ln/>
        </p:spPr>
        <p:txBody>
          <a:bodyPr wrap="square" rtlCol="0" anchor="ctr"/>
          <a:lstStyle/>
          <a:p>
            <a:pPr marL="0" indent="0">
              <a:buNone/>
            </a:pPr>
            <a:r>
              <a:rPr lang="en-US" sz="1500" b="1" dirty="0">
                <a:solidFill>
                  <a:srgbClr val="FFFFFF"/>
                </a:solidFill>
                <a:latin typeface="Arial" pitchFamily="34" charset="0"/>
                <a:ea typeface="Arial" pitchFamily="34" charset="-122"/>
                <a:cs typeface="Arial" pitchFamily="34" charset="-120"/>
              </a:rPr>
              <a:t>Questions to answer</a:t>
            </a:r>
            <a:endParaRPr lang="en-US" sz="1500" dirty="0"/>
          </a:p>
        </p:txBody>
      </p:sp>
      <p:sp>
        <p:nvSpPr>
          <p:cNvPr id="7" name="Text 5"/>
          <p:cNvSpPr/>
          <p:nvPr/>
        </p:nvSpPr>
        <p:spPr>
          <a:xfrm>
            <a:off x="685800" y="2148840"/>
            <a:ext cx="5120640" cy="3931920"/>
          </a:xfrm>
          <a:prstGeom prst="rect">
            <a:avLst/>
          </a:prstGeom>
          <a:noFill/>
          <a:ln/>
        </p:spPr>
        <p:txBody>
          <a:bodyPr wrap="square" rtlCol="0" anchor="t"/>
          <a:lstStyle/>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What problem or problems are you working to address?</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What are the implications of this problem for your members and community?</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Who identified this problem, and how can you prove it?</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Is anyone else already trying to fix it? What would happen if your club didn't act?</a:t>
            </a:r>
            <a:endParaRPr lang="en-US" sz="1350" dirty="0"/>
          </a:p>
        </p:txBody>
      </p:sp>
      <p:sp>
        <p:nvSpPr>
          <p:cNvPr id="8" name="Shape 6"/>
          <p:cNvSpPr/>
          <p:nvPr/>
        </p:nvSpPr>
        <p:spPr>
          <a:xfrm>
            <a:off x="6291072" y="1508760"/>
            <a:ext cx="5349240" cy="502920"/>
          </a:xfrm>
          <a:prstGeom prst="rect">
            <a:avLst/>
          </a:prstGeom>
          <a:solidFill>
            <a:srgbClr val="151F34"/>
          </a:solidFill>
          <a:ln/>
        </p:spPr>
        <p:txBody>
          <a:bodyPr/>
          <a:lstStyle/>
          <a:p>
            <a:endParaRPr lang="en-US"/>
          </a:p>
        </p:txBody>
      </p:sp>
      <p:sp>
        <p:nvSpPr>
          <p:cNvPr id="9" name="Text 7"/>
          <p:cNvSpPr/>
          <p:nvPr/>
        </p:nvSpPr>
        <p:spPr>
          <a:xfrm>
            <a:off x="6473952" y="1508760"/>
            <a:ext cx="5029200" cy="502920"/>
          </a:xfrm>
          <a:prstGeom prst="rect">
            <a:avLst/>
          </a:prstGeom>
          <a:noFill/>
          <a:ln/>
        </p:spPr>
        <p:txBody>
          <a:bodyPr wrap="square" rtlCol="0" anchor="ctr"/>
          <a:lstStyle/>
          <a:p>
            <a:pPr marL="0" indent="0">
              <a:buNone/>
            </a:pPr>
            <a:r>
              <a:rPr lang="en-US" sz="1500" b="1" dirty="0">
                <a:solidFill>
                  <a:srgbClr val="FFFFFF"/>
                </a:solidFill>
                <a:latin typeface="Arial" pitchFamily="34" charset="0"/>
                <a:ea typeface="Arial" pitchFamily="34" charset="-122"/>
                <a:cs typeface="Arial" pitchFamily="34" charset="-120"/>
              </a:rPr>
              <a:t>Evidencing the need</a:t>
            </a:r>
            <a:endParaRPr lang="en-US" sz="1500" dirty="0"/>
          </a:p>
        </p:txBody>
      </p:sp>
      <p:sp>
        <p:nvSpPr>
          <p:cNvPr id="10" name="Text 8"/>
          <p:cNvSpPr/>
          <p:nvPr/>
        </p:nvSpPr>
        <p:spPr>
          <a:xfrm>
            <a:off x="6428232" y="2148840"/>
            <a:ext cx="5120640" cy="3931920"/>
          </a:xfrm>
          <a:prstGeom prst="rect">
            <a:avLst/>
          </a:prstGeom>
          <a:noFill/>
          <a:ln/>
        </p:spPr>
        <p:txBody>
          <a:bodyPr wrap="square" rtlCol="0" anchor="t"/>
          <a:lstStyle/>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Relying only on secondary data (national or regional statistics) is often less persuasive than your own evidence</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Build your own evidence through surveys, interviews, discussion groups, a waiting list of interested participants, partner meetings, letters of support and case studies</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The more specific and local your evidence, the more credible your case</a:t>
            </a:r>
            <a:endParaRPr lang="en-US" sz="1350" dirty="0"/>
          </a:p>
        </p:txBody>
      </p:sp>
      <p:sp>
        <p:nvSpPr>
          <p:cNvPr id="11" name="Text 9"/>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12" name="Text 10"/>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10</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170432"/>
          </a:xfrm>
          <a:prstGeom prst="rect">
            <a:avLst/>
          </a:prstGeom>
          <a:solidFill>
            <a:srgbClr val="EEF0F4"/>
          </a:solidFill>
          <a:ln/>
        </p:spPr>
        <p:txBody>
          <a:bodyPr/>
          <a:lstStyle/>
          <a:p>
            <a:endParaRPr lang="en-US"/>
          </a:p>
        </p:txBody>
      </p:sp>
      <p:sp>
        <p:nvSpPr>
          <p:cNvPr id="3" name="Text 1"/>
          <p:cNvSpPr/>
          <p:nvPr/>
        </p:nvSpPr>
        <p:spPr>
          <a:xfrm>
            <a:off x="548640" y="292608"/>
            <a:ext cx="9144000" cy="274320"/>
          </a:xfrm>
          <a:prstGeom prst="rect">
            <a:avLst/>
          </a:prstGeom>
          <a:noFill/>
          <a:ln/>
        </p:spPr>
        <p:txBody>
          <a:bodyPr wrap="square" rtlCol="0" anchor="ctr"/>
          <a:lstStyle/>
          <a:p>
            <a:pPr marL="0" indent="0">
              <a:buNone/>
            </a:pPr>
            <a:r>
              <a:rPr lang="en-US" sz="1200" b="1" kern="0" spc="150" dirty="0">
                <a:solidFill>
                  <a:srgbClr val="C9932F"/>
                </a:solidFill>
                <a:latin typeface="Arial" pitchFamily="34" charset="0"/>
                <a:ea typeface="Arial" pitchFamily="34" charset="-122"/>
                <a:cs typeface="Arial" pitchFamily="34" charset="-120"/>
              </a:rPr>
              <a:t>COMPONENT 3 OF 5</a:t>
            </a:r>
            <a:endParaRPr lang="en-US" sz="1200" dirty="0"/>
          </a:p>
        </p:txBody>
      </p:sp>
      <p:sp>
        <p:nvSpPr>
          <p:cNvPr id="4" name="Text 2"/>
          <p:cNvSpPr/>
          <p:nvPr/>
        </p:nvSpPr>
        <p:spPr>
          <a:xfrm>
            <a:off x="548640" y="548640"/>
            <a:ext cx="11064240" cy="594360"/>
          </a:xfrm>
          <a:prstGeom prst="rect">
            <a:avLst/>
          </a:prstGeom>
          <a:noFill/>
          <a:ln/>
        </p:spPr>
        <p:txBody>
          <a:bodyPr wrap="square" rtlCol="0" anchor="ctr"/>
          <a:lstStyle/>
          <a:p>
            <a:pPr marL="0" indent="0">
              <a:buNone/>
            </a:pPr>
            <a:r>
              <a:rPr lang="en-US" sz="2700" b="1" dirty="0">
                <a:solidFill>
                  <a:srgbClr val="151F34"/>
                </a:solidFill>
                <a:latin typeface="Arial" pitchFamily="34" charset="0"/>
                <a:ea typeface="Arial" pitchFamily="34" charset="-122"/>
                <a:cs typeface="Arial" pitchFamily="34" charset="-120"/>
              </a:rPr>
              <a:t>Solution</a:t>
            </a:r>
            <a:endParaRPr lang="en-US" sz="2700" dirty="0"/>
          </a:p>
        </p:txBody>
      </p:sp>
      <p:sp>
        <p:nvSpPr>
          <p:cNvPr id="5" name="Shape 3"/>
          <p:cNvSpPr/>
          <p:nvPr/>
        </p:nvSpPr>
        <p:spPr>
          <a:xfrm>
            <a:off x="548640" y="1508760"/>
            <a:ext cx="5349240" cy="502920"/>
          </a:xfrm>
          <a:prstGeom prst="rect">
            <a:avLst/>
          </a:prstGeom>
          <a:solidFill>
            <a:srgbClr val="151F34"/>
          </a:solidFill>
          <a:ln/>
        </p:spPr>
        <p:txBody>
          <a:bodyPr/>
          <a:lstStyle/>
          <a:p>
            <a:endParaRPr lang="en-US"/>
          </a:p>
        </p:txBody>
      </p:sp>
      <p:sp>
        <p:nvSpPr>
          <p:cNvPr id="6" name="Text 4"/>
          <p:cNvSpPr/>
          <p:nvPr/>
        </p:nvSpPr>
        <p:spPr>
          <a:xfrm>
            <a:off x="731520" y="1508760"/>
            <a:ext cx="5029200" cy="502920"/>
          </a:xfrm>
          <a:prstGeom prst="rect">
            <a:avLst/>
          </a:prstGeom>
          <a:noFill/>
          <a:ln/>
        </p:spPr>
        <p:txBody>
          <a:bodyPr wrap="square" rtlCol="0" anchor="ctr"/>
          <a:lstStyle/>
          <a:p>
            <a:pPr marL="0" indent="0">
              <a:buNone/>
            </a:pPr>
            <a:r>
              <a:rPr lang="en-US" sz="1500" b="1" dirty="0">
                <a:solidFill>
                  <a:srgbClr val="FFFFFF"/>
                </a:solidFill>
                <a:latin typeface="Arial" pitchFamily="34" charset="0"/>
                <a:ea typeface="Arial" pitchFamily="34" charset="-122"/>
                <a:cs typeface="Arial" pitchFamily="34" charset="-120"/>
              </a:rPr>
              <a:t>What &amp; why</a:t>
            </a:r>
            <a:endParaRPr lang="en-US" sz="1500" dirty="0"/>
          </a:p>
        </p:txBody>
      </p:sp>
      <p:sp>
        <p:nvSpPr>
          <p:cNvPr id="7" name="Text 5"/>
          <p:cNvSpPr/>
          <p:nvPr/>
        </p:nvSpPr>
        <p:spPr>
          <a:xfrm>
            <a:off x="685800" y="2148840"/>
            <a:ext cx="5120640" cy="3931920"/>
          </a:xfrm>
          <a:prstGeom prst="rect">
            <a:avLst/>
          </a:prstGeom>
          <a:noFill/>
          <a:ln/>
        </p:spPr>
        <p:txBody>
          <a:bodyPr wrap="square" rtlCol="0" anchor="t"/>
          <a:lstStyle/>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What is your solution to the problem you've identified? Describe the project and how it directly addresses the need</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Highlight the specific activities, services or resources you'll provide</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Why is your solution effective? Show evidence of previous success, similar projects, testimonials or case studies</a:t>
            </a:r>
            <a:endParaRPr lang="en-US" sz="1350" dirty="0"/>
          </a:p>
        </p:txBody>
      </p:sp>
      <p:sp>
        <p:nvSpPr>
          <p:cNvPr id="8" name="Shape 6"/>
          <p:cNvSpPr/>
          <p:nvPr/>
        </p:nvSpPr>
        <p:spPr>
          <a:xfrm>
            <a:off x="6291072" y="1508760"/>
            <a:ext cx="5349240" cy="502920"/>
          </a:xfrm>
          <a:prstGeom prst="rect">
            <a:avLst/>
          </a:prstGeom>
          <a:solidFill>
            <a:srgbClr val="151F34"/>
          </a:solidFill>
          <a:ln/>
        </p:spPr>
        <p:txBody>
          <a:bodyPr/>
          <a:lstStyle/>
          <a:p>
            <a:endParaRPr lang="en-US"/>
          </a:p>
        </p:txBody>
      </p:sp>
      <p:sp>
        <p:nvSpPr>
          <p:cNvPr id="9" name="Text 7"/>
          <p:cNvSpPr/>
          <p:nvPr/>
        </p:nvSpPr>
        <p:spPr>
          <a:xfrm>
            <a:off x="6473952" y="1508760"/>
            <a:ext cx="5029200" cy="502920"/>
          </a:xfrm>
          <a:prstGeom prst="rect">
            <a:avLst/>
          </a:prstGeom>
          <a:noFill/>
          <a:ln/>
        </p:spPr>
        <p:txBody>
          <a:bodyPr wrap="square" rtlCol="0" anchor="ctr"/>
          <a:lstStyle/>
          <a:p>
            <a:pPr marL="0" indent="0">
              <a:buNone/>
            </a:pPr>
            <a:r>
              <a:rPr lang="en-US" sz="1500" b="1" dirty="0">
                <a:solidFill>
                  <a:srgbClr val="FFFFFF"/>
                </a:solidFill>
                <a:latin typeface="Arial" pitchFamily="34" charset="0"/>
                <a:ea typeface="Arial" pitchFamily="34" charset="-122"/>
                <a:cs typeface="Arial" pitchFamily="34" charset="-120"/>
              </a:rPr>
              <a:t>What makes it different</a:t>
            </a:r>
            <a:endParaRPr lang="en-US" sz="1500" dirty="0"/>
          </a:p>
        </p:txBody>
      </p:sp>
      <p:sp>
        <p:nvSpPr>
          <p:cNvPr id="10" name="Text 8"/>
          <p:cNvSpPr/>
          <p:nvPr/>
        </p:nvSpPr>
        <p:spPr>
          <a:xfrm>
            <a:off x="6428232" y="2148840"/>
            <a:ext cx="5120640" cy="3931920"/>
          </a:xfrm>
          <a:prstGeom prst="rect">
            <a:avLst/>
          </a:prstGeom>
          <a:noFill/>
          <a:ln/>
        </p:spPr>
        <p:txBody>
          <a:bodyPr wrap="square" rtlCol="0" anchor="t"/>
          <a:lstStyle/>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What makes your solution unique? Emphasise innovation, local expertise or a tailored approach</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Demonstrate how your project is distinct from, or better suited than, other interventions addressing the same need</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Funders fund solutions, not just good intentions, be concrete</a:t>
            </a:r>
            <a:endParaRPr lang="en-US" sz="1350" dirty="0"/>
          </a:p>
        </p:txBody>
      </p:sp>
      <p:sp>
        <p:nvSpPr>
          <p:cNvPr id="11" name="Text 9"/>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12" name="Text 10"/>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11</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170432"/>
          </a:xfrm>
          <a:prstGeom prst="rect">
            <a:avLst/>
          </a:prstGeom>
          <a:solidFill>
            <a:srgbClr val="EEF0F4"/>
          </a:solidFill>
          <a:ln/>
        </p:spPr>
        <p:txBody>
          <a:bodyPr/>
          <a:lstStyle/>
          <a:p>
            <a:endParaRPr lang="en-US"/>
          </a:p>
        </p:txBody>
      </p:sp>
      <p:sp>
        <p:nvSpPr>
          <p:cNvPr id="3" name="Text 1"/>
          <p:cNvSpPr/>
          <p:nvPr/>
        </p:nvSpPr>
        <p:spPr>
          <a:xfrm>
            <a:off x="548640" y="292608"/>
            <a:ext cx="9144000" cy="274320"/>
          </a:xfrm>
          <a:prstGeom prst="rect">
            <a:avLst/>
          </a:prstGeom>
          <a:noFill/>
          <a:ln/>
        </p:spPr>
        <p:txBody>
          <a:bodyPr wrap="square" rtlCol="0" anchor="ctr"/>
          <a:lstStyle/>
          <a:p>
            <a:pPr marL="0" indent="0">
              <a:buNone/>
            </a:pPr>
            <a:r>
              <a:rPr lang="en-US" sz="1200" b="1" kern="0" spc="150" dirty="0">
                <a:solidFill>
                  <a:srgbClr val="C9932F"/>
                </a:solidFill>
                <a:latin typeface="Arial" pitchFamily="34" charset="0"/>
                <a:ea typeface="Arial" pitchFamily="34" charset="-122"/>
                <a:cs typeface="Arial" pitchFamily="34" charset="-120"/>
              </a:rPr>
              <a:t>COMPONENT 4 OF 5</a:t>
            </a:r>
            <a:endParaRPr lang="en-US" sz="1200" dirty="0"/>
          </a:p>
        </p:txBody>
      </p:sp>
      <p:sp>
        <p:nvSpPr>
          <p:cNvPr id="4" name="Text 2"/>
          <p:cNvSpPr/>
          <p:nvPr/>
        </p:nvSpPr>
        <p:spPr>
          <a:xfrm>
            <a:off x="548640" y="548640"/>
            <a:ext cx="11064240" cy="594360"/>
          </a:xfrm>
          <a:prstGeom prst="rect">
            <a:avLst/>
          </a:prstGeom>
          <a:noFill/>
          <a:ln/>
        </p:spPr>
        <p:txBody>
          <a:bodyPr wrap="square" rtlCol="0" anchor="ctr"/>
          <a:lstStyle/>
          <a:p>
            <a:pPr marL="0" indent="0">
              <a:buNone/>
            </a:pPr>
            <a:r>
              <a:rPr lang="en-US" sz="2700" b="1" dirty="0">
                <a:solidFill>
                  <a:srgbClr val="151F34"/>
                </a:solidFill>
                <a:latin typeface="Arial" pitchFamily="34" charset="0"/>
                <a:ea typeface="Arial" pitchFamily="34" charset="-122"/>
                <a:cs typeface="Arial" pitchFamily="34" charset="-120"/>
              </a:rPr>
              <a:t>Impact</a:t>
            </a:r>
            <a:endParaRPr lang="en-US" sz="2700" dirty="0"/>
          </a:p>
        </p:txBody>
      </p:sp>
      <p:sp>
        <p:nvSpPr>
          <p:cNvPr id="5" name="Shape 3"/>
          <p:cNvSpPr/>
          <p:nvPr/>
        </p:nvSpPr>
        <p:spPr>
          <a:xfrm>
            <a:off x="548640" y="1508760"/>
            <a:ext cx="5349240" cy="502920"/>
          </a:xfrm>
          <a:prstGeom prst="rect">
            <a:avLst/>
          </a:prstGeom>
          <a:solidFill>
            <a:srgbClr val="151F34"/>
          </a:solidFill>
          <a:ln/>
        </p:spPr>
        <p:txBody>
          <a:bodyPr/>
          <a:lstStyle/>
          <a:p>
            <a:endParaRPr lang="en-US"/>
          </a:p>
        </p:txBody>
      </p:sp>
      <p:sp>
        <p:nvSpPr>
          <p:cNvPr id="6" name="Text 4"/>
          <p:cNvSpPr/>
          <p:nvPr/>
        </p:nvSpPr>
        <p:spPr>
          <a:xfrm>
            <a:off x="731520" y="1508760"/>
            <a:ext cx="5029200" cy="502920"/>
          </a:xfrm>
          <a:prstGeom prst="rect">
            <a:avLst/>
          </a:prstGeom>
          <a:noFill/>
          <a:ln/>
        </p:spPr>
        <p:txBody>
          <a:bodyPr wrap="square" rtlCol="0" anchor="ctr"/>
          <a:lstStyle/>
          <a:p>
            <a:pPr marL="0" indent="0">
              <a:buNone/>
            </a:pPr>
            <a:r>
              <a:rPr lang="en-US" sz="1500" b="1" dirty="0">
                <a:solidFill>
                  <a:srgbClr val="FFFFFF"/>
                </a:solidFill>
                <a:latin typeface="Arial" pitchFamily="34" charset="0"/>
                <a:ea typeface="Arial" pitchFamily="34" charset="-122"/>
                <a:cs typeface="Arial" pitchFamily="34" charset="-120"/>
              </a:rPr>
              <a:t>Difference &amp; reach</a:t>
            </a:r>
            <a:endParaRPr lang="en-US" sz="1500" dirty="0"/>
          </a:p>
        </p:txBody>
      </p:sp>
      <p:sp>
        <p:nvSpPr>
          <p:cNvPr id="7" name="Text 5"/>
          <p:cNvSpPr/>
          <p:nvPr/>
        </p:nvSpPr>
        <p:spPr>
          <a:xfrm>
            <a:off x="685800" y="2148840"/>
            <a:ext cx="5120640" cy="3931920"/>
          </a:xfrm>
          <a:prstGeom prst="rect">
            <a:avLst/>
          </a:prstGeom>
          <a:noFill/>
          <a:ln/>
        </p:spPr>
        <p:txBody>
          <a:bodyPr wrap="square" rtlCol="0" anchor="t"/>
          <a:lstStyle/>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What difference will your project make? Outline short, medium and long-term outcomes with clear, measurable targets</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For example: "We aim to engage 500 young people in physical activity within 12 months"</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Who benefits, and what is the scale and reach of that impact?</a:t>
            </a:r>
            <a:endParaRPr lang="en-US" sz="1350" dirty="0"/>
          </a:p>
        </p:txBody>
      </p:sp>
      <p:sp>
        <p:nvSpPr>
          <p:cNvPr id="8" name="Shape 6"/>
          <p:cNvSpPr/>
          <p:nvPr/>
        </p:nvSpPr>
        <p:spPr>
          <a:xfrm>
            <a:off x="6291072" y="1508760"/>
            <a:ext cx="5349240" cy="502920"/>
          </a:xfrm>
          <a:prstGeom prst="rect">
            <a:avLst/>
          </a:prstGeom>
          <a:solidFill>
            <a:srgbClr val="151F34"/>
          </a:solidFill>
          <a:ln/>
        </p:spPr>
        <p:txBody>
          <a:bodyPr/>
          <a:lstStyle/>
          <a:p>
            <a:endParaRPr lang="en-US"/>
          </a:p>
        </p:txBody>
      </p:sp>
      <p:sp>
        <p:nvSpPr>
          <p:cNvPr id="9" name="Text 7"/>
          <p:cNvSpPr/>
          <p:nvPr/>
        </p:nvSpPr>
        <p:spPr>
          <a:xfrm>
            <a:off x="6473952" y="1508760"/>
            <a:ext cx="5029200" cy="502920"/>
          </a:xfrm>
          <a:prstGeom prst="rect">
            <a:avLst/>
          </a:prstGeom>
          <a:noFill/>
          <a:ln/>
        </p:spPr>
        <p:txBody>
          <a:bodyPr wrap="square" rtlCol="0" anchor="ctr"/>
          <a:lstStyle/>
          <a:p>
            <a:pPr marL="0" indent="0">
              <a:buNone/>
            </a:pPr>
            <a:r>
              <a:rPr lang="en-US" sz="1500" b="1" dirty="0">
                <a:solidFill>
                  <a:srgbClr val="FFFFFF"/>
                </a:solidFill>
                <a:latin typeface="Arial" pitchFamily="34" charset="0"/>
                <a:ea typeface="Arial" pitchFamily="34" charset="-122"/>
                <a:cs typeface="Arial" pitchFamily="34" charset="-120"/>
              </a:rPr>
              <a:t>Wider benefits &amp; measurement</a:t>
            </a:r>
            <a:endParaRPr lang="en-US" sz="1500" dirty="0"/>
          </a:p>
        </p:txBody>
      </p:sp>
      <p:sp>
        <p:nvSpPr>
          <p:cNvPr id="10" name="Text 8"/>
          <p:cNvSpPr/>
          <p:nvPr/>
        </p:nvSpPr>
        <p:spPr>
          <a:xfrm>
            <a:off x="6428232" y="2148840"/>
            <a:ext cx="5120640" cy="3931920"/>
          </a:xfrm>
          <a:prstGeom prst="rect">
            <a:avLst/>
          </a:prstGeom>
          <a:noFill/>
          <a:ln/>
        </p:spPr>
        <p:txBody>
          <a:bodyPr wrap="square" rtlCol="0" anchor="t"/>
          <a:lstStyle/>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What are the ripple effects? Improved health, community cohesion, employability, reduced inequality</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Connect your work to local, regional or national priorities like public health or community development</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How will you measure success? Describe your KPIs, monitoring tools and reporting process</a:t>
            </a:r>
            <a:endParaRPr lang="en-US" sz="1350" dirty="0"/>
          </a:p>
        </p:txBody>
      </p:sp>
      <p:sp>
        <p:nvSpPr>
          <p:cNvPr id="11" name="Text 9"/>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12" name="Text 10"/>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12</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170432"/>
          </a:xfrm>
          <a:prstGeom prst="rect">
            <a:avLst/>
          </a:prstGeom>
          <a:solidFill>
            <a:srgbClr val="EEF0F4"/>
          </a:solidFill>
          <a:ln/>
        </p:spPr>
        <p:txBody>
          <a:bodyPr/>
          <a:lstStyle/>
          <a:p>
            <a:endParaRPr lang="en-US"/>
          </a:p>
        </p:txBody>
      </p:sp>
      <p:sp>
        <p:nvSpPr>
          <p:cNvPr id="3" name="Text 1"/>
          <p:cNvSpPr/>
          <p:nvPr/>
        </p:nvSpPr>
        <p:spPr>
          <a:xfrm>
            <a:off x="548640" y="292608"/>
            <a:ext cx="9144000" cy="274320"/>
          </a:xfrm>
          <a:prstGeom prst="rect">
            <a:avLst/>
          </a:prstGeom>
          <a:noFill/>
          <a:ln/>
        </p:spPr>
        <p:txBody>
          <a:bodyPr wrap="square" rtlCol="0" anchor="ctr"/>
          <a:lstStyle/>
          <a:p>
            <a:pPr marL="0" indent="0">
              <a:buNone/>
            </a:pPr>
            <a:r>
              <a:rPr lang="en-US" sz="1200" b="1" kern="0" spc="150" dirty="0">
                <a:solidFill>
                  <a:srgbClr val="C9932F"/>
                </a:solidFill>
                <a:latin typeface="Arial" pitchFamily="34" charset="0"/>
                <a:ea typeface="Arial" pitchFamily="34" charset="-122"/>
                <a:cs typeface="Arial" pitchFamily="34" charset="-120"/>
              </a:rPr>
              <a:t>COMPONENT 5 OF 5</a:t>
            </a:r>
            <a:endParaRPr lang="en-US" sz="1200" dirty="0"/>
          </a:p>
        </p:txBody>
      </p:sp>
      <p:sp>
        <p:nvSpPr>
          <p:cNvPr id="4" name="Text 2"/>
          <p:cNvSpPr/>
          <p:nvPr/>
        </p:nvSpPr>
        <p:spPr>
          <a:xfrm>
            <a:off x="548640" y="548640"/>
            <a:ext cx="11064240" cy="594360"/>
          </a:xfrm>
          <a:prstGeom prst="rect">
            <a:avLst/>
          </a:prstGeom>
          <a:noFill/>
          <a:ln/>
        </p:spPr>
        <p:txBody>
          <a:bodyPr wrap="square" rtlCol="0" anchor="ctr"/>
          <a:lstStyle/>
          <a:p>
            <a:pPr marL="0" indent="0">
              <a:buNone/>
            </a:pPr>
            <a:r>
              <a:rPr lang="en-US" sz="2700" b="1" dirty="0">
                <a:solidFill>
                  <a:srgbClr val="151F34"/>
                </a:solidFill>
                <a:latin typeface="Arial" pitchFamily="34" charset="0"/>
                <a:ea typeface="Arial" pitchFamily="34" charset="-122"/>
                <a:cs typeface="Arial" pitchFamily="34" charset="-120"/>
              </a:rPr>
              <a:t>Sustainability</a:t>
            </a:r>
            <a:endParaRPr lang="en-US" sz="2700" dirty="0"/>
          </a:p>
        </p:txBody>
      </p:sp>
      <p:sp>
        <p:nvSpPr>
          <p:cNvPr id="5" name="Text 3"/>
          <p:cNvSpPr/>
          <p:nvPr/>
        </p:nvSpPr>
        <p:spPr>
          <a:xfrm>
            <a:off x="685800" y="1554480"/>
            <a:ext cx="10789920" cy="4480560"/>
          </a:xfrm>
          <a:prstGeom prst="rect">
            <a:avLst/>
          </a:prstGeom>
          <a:noFill/>
          <a:ln/>
        </p:spPr>
        <p:txBody>
          <a:bodyPr wrap="square" rtlCol="0" anchor="t"/>
          <a:lstStyle/>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How will the project continue beyond this funding? Outline plans to diversify income, grants, sponsorship, events, membership fees</a:t>
            </a:r>
            <a:endParaRPr lang="en-US" sz="1500" dirty="0"/>
          </a:p>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What self-sustaining revenue could this create, fees for services, facilities hire, merchandise?</a:t>
            </a:r>
            <a:endParaRPr lang="en-US" sz="1500" dirty="0"/>
          </a:p>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What partnerships will support sustainability, and who brings expertise, resources or ongoing funding?</a:t>
            </a:r>
            <a:endParaRPr lang="en-US" sz="1500" dirty="0"/>
          </a:p>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How will the project build long-term capacity, through staff training, volunteer development or community ownership?</a:t>
            </a:r>
            <a:endParaRPr lang="en-US" sz="1500" dirty="0"/>
          </a:p>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What legacy will it leave, improved skills, better facilities, lasting behaviour change?</a:t>
            </a:r>
            <a:endParaRPr lang="en-US" sz="1500" dirty="0"/>
          </a:p>
        </p:txBody>
      </p:sp>
      <p:sp>
        <p:nvSpPr>
          <p:cNvPr id="6" name="Text 4"/>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7" name="Text 5"/>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13</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170432"/>
          </a:xfrm>
          <a:prstGeom prst="rect">
            <a:avLst/>
          </a:prstGeom>
          <a:solidFill>
            <a:srgbClr val="EEF0F4"/>
          </a:solidFill>
          <a:ln/>
        </p:spPr>
        <p:txBody>
          <a:bodyPr/>
          <a:lstStyle/>
          <a:p>
            <a:endParaRPr lang="en-US"/>
          </a:p>
        </p:txBody>
      </p:sp>
      <p:sp>
        <p:nvSpPr>
          <p:cNvPr id="3" name="Text 1"/>
          <p:cNvSpPr/>
          <p:nvPr/>
        </p:nvSpPr>
        <p:spPr>
          <a:xfrm>
            <a:off x="548640" y="292608"/>
            <a:ext cx="9144000" cy="274320"/>
          </a:xfrm>
          <a:prstGeom prst="rect">
            <a:avLst/>
          </a:prstGeom>
          <a:noFill/>
          <a:ln/>
        </p:spPr>
        <p:txBody>
          <a:bodyPr wrap="square" rtlCol="0" anchor="ctr"/>
          <a:lstStyle/>
          <a:p>
            <a:pPr marL="0" indent="0">
              <a:buNone/>
            </a:pPr>
            <a:r>
              <a:rPr lang="en-US" sz="1200" b="1" kern="0" spc="150" dirty="0">
                <a:solidFill>
                  <a:srgbClr val="C9932F"/>
                </a:solidFill>
                <a:latin typeface="Arial" pitchFamily="34" charset="0"/>
                <a:ea typeface="Arial" pitchFamily="34" charset="-122"/>
                <a:cs typeface="Arial" pitchFamily="34" charset="-120"/>
              </a:rPr>
              <a:t>WORKED EXAMPLE</a:t>
            </a:r>
            <a:endParaRPr lang="en-US" sz="1200" dirty="0"/>
          </a:p>
        </p:txBody>
      </p:sp>
      <p:sp>
        <p:nvSpPr>
          <p:cNvPr id="4" name="Text 2"/>
          <p:cNvSpPr/>
          <p:nvPr/>
        </p:nvSpPr>
        <p:spPr>
          <a:xfrm>
            <a:off x="548640" y="548640"/>
            <a:ext cx="11064240" cy="594360"/>
          </a:xfrm>
          <a:prstGeom prst="rect">
            <a:avLst/>
          </a:prstGeom>
          <a:noFill/>
          <a:ln/>
        </p:spPr>
        <p:txBody>
          <a:bodyPr wrap="square" rtlCol="0" anchor="ctr"/>
          <a:lstStyle/>
          <a:p>
            <a:pPr marL="0" indent="0">
              <a:buNone/>
            </a:pPr>
            <a:r>
              <a:rPr lang="en-US" sz="2700" b="1" dirty="0">
                <a:solidFill>
                  <a:srgbClr val="151F34"/>
                </a:solidFill>
                <a:latin typeface="Arial" pitchFamily="34" charset="0"/>
                <a:ea typeface="Arial" pitchFamily="34" charset="-122"/>
                <a:cs typeface="Arial" pitchFamily="34" charset="-120"/>
              </a:rPr>
              <a:t>Think Like a Volleyball Club, and Don't</a:t>
            </a:r>
            <a:endParaRPr lang="en-US" sz="2700" dirty="0"/>
          </a:p>
        </p:txBody>
      </p:sp>
      <p:sp>
        <p:nvSpPr>
          <p:cNvPr id="5" name="Shape 3"/>
          <p:cNvSpPr/>
          <p:nvPr/>
        </p:nvSpPr>
        <p:spPr>
          <a:xfrm>
            <a:off x="548640" y="1417320"/>
            <a:ext cx="11109960" cy="1691640"/>
          </a:xfrm>
          <a:prstGeom prst="rect">
            <a:avLst/>
          </a:prstGeom>
          <a:solidFill>
            <a:srgbClr val="F4E9D3"/>
          </a:solidFill>
          <a:ln w="12700">
            <a:solidFill>
              <a:srgbClr val="E0C98A"/>
            </a:solidFill>
            <a:prstDash val="solid"/>
          </a:ln>
        </p:spPr>
        <p:txBody>
          <a:bodyPr/>
          <a:lstStyle/>
          <a:p>
            <a:endParaRPr lang="en-US"/>
          </a:p>
        </p:txBody>
      </p:sp>
      <p:sp>
        <p:nvSpPr>
          <p:cNvPr id="6" name="Text 4"/>
          <p:cNvSpPr/>
          <p:nvPr/>
        </p:nvSpPr>
        <p:spPr>
          <a:xfrm>
            <a:off x="777240" y="1536192"/>
            <a:ext cx="7315200" cy="320040"/>
          </a:xfrm>
          <a:prstGeom prst="rect">
            <a:avLst/>
          </a:prstGeom>
          <a:noFill/>
          <a:ln/>
        </p:spPr>
        <p:txBody>
          <a:bodyPr wrap="square" rtlCol="0" anchor="ctr"/>
          <a:lstStyle/>
          <a:p>
            <a:pPr marL="0" indent="0">
              <a:buNone/>
            </a:pPr>
            <a:r>
              <a:rPr lang="en-US" sz="1100" b="1" kern="0" spc="120" dirty="0">
                <a:solidFill>
                  <a:srgbClr val="9C7A2E"/>
                </a:solidFill>
                <a:latin typeface="Arial" pitchFamily="34" charset="0"/>
                <a:ea typeface="Arial" pitchFamily="34" charset="-122"/>
                <a:cs typeface="Arial" pitchFamily="34" charset="-120"/>
              </a:rPr>
              <a:t>TOO NARROW, JUST VOLLEYBALL</a:t>
            </a:r>
            <a:endParaRPr lang="en-US" sz="1100" dirty="0"/>
          </a:p>
        </p:txBody>
      </p:sp>
      <p:sp>
        <p:nvSpPr>
          <p:cNvPr id="7" name="Text 5"/>
          <p:cNvSpPr/>
          <p:nvPr/>
        </p:nvSpPr>
        <p:spPr>
          <a:xfrm>
            <a:off x="777240" y="1874520"/>
            <a:ext cx="10607040" cy="1143000"/>
          </a:xfrm>
          <a:prstGeom prst="rect">
            <a:avLst/>
          </a:prstGeom>
          <a:noFill/>
          <a:ln/>
        </p:spPr>
        <p:txBody>
          <a:bodyPr wrap="square" rtlCol="0" anchor="t"/>
          <a:lstStyle/>
          <a:p>
            <a:pPr marL="0" indent="0">
              <a:lnSpc>
                <a:spcPct val="125000"/>
              </a:lnSpc>
              <a:buNone/>
            </a:pPr>
            <a:r>
              <a:rPr lang="en-US" sz="1450" i="1" dirty="0">
                <a:solidFill>
                  <a:srgbClr val="3A4150"/>
                </a:solidFill>
                <a:latin typeface="Arial" pitchFamily="34" charset="0"/>
                <a:ea typeface="Arial" pitchFamily="34" charset="-122"/>
                <a:cs typeface="Arial" pitchFamily="34" charset="-120"/>
              </a:rPr>
              <a:t>"Riverside Volleyball Club is seeking funding for new nets, a ball machine and coach travel costs so we can run more training sessions for our senior league squad."</a:t>
            </a:r>
            <a:endParaRPr lang="en-US" sz="1450" dirty="0"/>
          </a:p>
        </p:txBody>
      </p:sp>
      <p:sp>
        <p:nvSpPr>
          <p:cNvPr id="8" name="Shape 6"/>
          <p:cNvSpPr/>
          <p:nvPr/>
        </p:nvSpPr>
        <p:spPr>
          <a:xfrm>
            <a:off x="548640" y="3246120"/>
            <a:ext cx="11109960" cy="2148840"/>
          </a:xfrm>
          <a:prstGeom prst="rect">
            <a:avLst/>
          </a:prstGeom>
          <a:solidFill>
            <a:srgbClr val="DCEEE2"/>
          </a:solidFill>
          <a:ln w="12700">
            <a:solidFill>
              <a:srgbClr val="9FCDAE"/>
            </a:solidFill>
            <a:prstDash val="solid"/>
          </a:ln>
        </p:spPr>
        <p:txBody>
          <a:bodyPr/>
          <a:lstStyle/>
          <a:p>
            <a:endParaRPr lang="en-US"/>
          </a:p>
        </p:txBody>
      </p:sp>
      <p:sp>
        <p:nvSpPr>
          <p:cNvPr id="9" name="Text 7"/>
          <p:cNvSpPr/>
          <p:nvPr/>
        </p:nvSpPr>
        <p:spPr>
          <a:xfrm>
            <a:off x="777240" y="3364992"/>
            <a:ext cx="8229600" cy="320040"/>
          </a:xfrm>
          <a:prstGeom prst="rect">
            <a:avLst/>
          </a:prstGeom>
          <a:noFill/>
          <a:ln/>
        </p:spPr>
        <p:txBody>
          <a:bodyPr wrap="square" rtlCol="0" anchor="ctr"/>
          <a:lstStyle/>
          <a:p>
            <a:pPr marL="0" indent="0">
              <a:buNone/>
            </a:pPr>
            <a:r>
              <a:rPr lang="en-US" sz="1100" b="1" kern="0" spc="120" dirty="0">
                <a:solidFill>
                  <a:srgbClr val="2E7D4F"/>
                </a:solidFill>
                <a:latin typeface="Arial" pitchFamily="34" charset="0"/>
                <a:ea typeface="Arial" pitchFamily="34" charset="-122"/>
                <a:cs typeface="Arial" pitchFamily="34" charset="-120"/>
              </a:rPr>
              <a:t>BROADER, WHAT VOLLEYBALL ACTUALLY DOES</a:t>
            </a:r>
            <a:endParaRPr lang="en-US" sz="1100" dirty="0"/>
          </a:p>
        </p:txBody>
      </p:sp>
      <p:sp>
        <p:nvSpPr>
          <p:cNvPr id="10" name="Text 8"/>
          <p:cNvSpPr/>
          <p:nvPr/>
        </p:nvSpPr>
        <p:spPr>
          <a:xfrm>
            <a:off x="777240" y="3703320"/>
            <a:ext cx="10607040" cy="1600200"/>
          </a:xfrm>
          <a:prstGeom prst="rect">
            <a:avLst/>
          </a:prstGeom>
          <a:noFill/>
          <a:ln/>
        </p:spPr>
        <p:txBody>
          <a:bodyPr wrap="square" rtlCol="0" anchor="t"/>
          <a:lstStyle/>
          <a:p>
            <a:pPr marL="0" indent="0">
              <a:lnSpc>
                <a:spcPct val="125000"/>
              </a:lnSpc>
              <a:buNone/>
            </a:pPr>
            <a:r>
              <a:rPr lang="en-US" sz="1450" i="1" dirty="0">
                <a:solidFill>
                  <a:srgbClr val="3A4150"/>
                </a:solidFill>
                <a:latin typeface="Arial" pitchFamily="34" charset="0"/>
                <a:ea typeface="Arial" pitchFamily="34" charset="-122"/>
                <a:cs typeface="Arial" pitchFamily="34" charset="-120"/>
              </a:rPr>
              <a:t>"Riverside Volleyball Club uses volleyball to tackle physical inactivity and social isolation among young people and adults in Riverside, with a particular focus on girls and women who drop out of sport in their teens. New nets, a ball machine and coach travel let us run two additional weekly sessions, reaching 40 more participants and building a pathway from taster sessions into regular, lifelong activity."</a:t>
            </a:r>
            <a:endParaRPr lang="en-US" sz="1450" dirty="0"/>
          </a:p>
        </p:txBody>
      </p:sp>
      <p:sp>
        <p:nvSpPr>
          <p:cNvPr id="11" name="Text 9"/>
          <p:cNvSpPr/>
          <p:nvPr/>
        </p:nvSpPr>
        <p:spPr>
          <a:xfrm>
            <a:off x="548640" y="5486400"/>
            <a:ext cx="11109960" cy="1005840"/>
          </a:xfrm>
          <a:prstGeom prst="rect">
            <a:avLst/>
          </a:prstGeom>
          <a:noFill/>
          <a:ln/>
        </p:spPr>
        <p:txBody>
          <a:bodyPr wrap="square" rtlCol="0" anchor="t"/>
          <a:lstStyle/>
          <a:p>
            <a:pPr marL="342900" indent="-342900">
              <a:lnSpc>
                <a:spcPct val="110000"/>
              </a:lnSpc>
              <a:spcAft>
                <a:spcPts val="600"/>
              </a:spcAft>
              <a:buSzPct val="100000"/>
              <a:buChar char="▪"/>
            </a:pPr>
            <a:r>
              <a:rPr lang="en-US" sz="1200" dirty="0">
                <a:solidFill>
                  <a:srgbClr val="3A4150"/>
                </a:solidFill>
                <a:latin typeface="Arial" pitchFamily="34" charset="0"/>
                <a:ea typeface="Arial" pitchFamily="34" charset="-122"/>
                <a:cs typeface="Arial" pitchFamily="34" charset="-120"/>
              </a:rPr>
              <a:t>Use examples from other sports and clubs who've broadened their story well, you're not the first to make this case</a:t>
            </a:r>
            <a:endParaRPr lang="en-US" sz="1200" dirty="0"/>
          </a:p>
          <a:p>
            <a:pPr marL="342900" indent="-342900">
              <a:lnSpc>
                <a:spcPct val="110000"/>
              </a:lnSpc>
              <a:spcAft>
                <a:spcPts val="600"/>
              </a:spcAft>
              <a:buSzPct val="100000"/>
              <a:buChar char="▪"/>
            </a:pPr>
            <a:r>
              <a:rPr lang="en-US" sz="1200" dirty="0">
                <a:solidFill>
                  <a:srgbClr val="3A4150"/>
                </a:solidFill>
                <a:latin typeface="Arial" pitchFamily="34" charset="0"/>
                <a:ea typeface="Arial" pitchFamily="34" charset="-122"/>
                <a:cs typeface="Arial" pitchFamily="34" charset="-120"/>
              </a:rPr>
              <a:t>You reach people and communities many other organisations simply can't, that's a genuine asset, use it</a:t>
            </a:r>
            <a:endParaRPr lang="en-US" sz="1200" dirty="0"/>
          </a:p>
          <a:p>
            <a:pPr marL="342900" indent="-342900">
              <a:lnSpc>
                <a:spcPct val="110000"/>
              </a:lnSpc>
              <a:buSzPct val="100000"/>
              <a:buChar char="▪"/>
            </a:pPr>
            <a:r>
              <a:rPr lang="en-US" sz="1200" dirty="0">
                <a:solidFill>
                  <a:srgbClr val="3A4150"/>
                </a:solidFill>
                <a:latin typeface="Arial" pitchFamily="34" charset="0"/>
                <a:ea typeface="Arial" pitchFamily="34" charset="-122"/>
                <a:cs typeface="Arial" pitchFamily="34" charset="-120"/>
              </a:rPr>
              <a:t>Broadening your story is great, but never let it come at the cost of actually delivering brilliant volleyball underneath it</a:t>
            </a:r>
            <a:endParaRPr lang="en-US" sz="1200" dirty="0"/>
          </a:p>
        </p:txBody>
      </p:sp>
      <p:sp>
        <p:nvSpPr>
          <p:cNvPr id="12" name="Text 10"/>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13" name="Text 11"/>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14</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name="Slide 16">
    <p:bg>
      <p:bgPr>
        <a:solidFill>
          <a:srgbClr val="151F34"/>
        </a:solidFill>
        <a:effectLst/>
      </p:bgPr>
    </p:bg>
    <p:spTree>
      <p:nvGrpSpPr>
        <p:cNvPr id="1" name=""/>
        <p:cNvGrpSpPr/>
        <p:nvPr/>
      </p:nvGrpSpPr>
      <p:grpSpPr>
        <a:xfrm>
          <a:off x="0" y="0"/>
          <a:ext cx="0" cy="0"/>
          <a:chOff x="0" y="0"/>
          <a:chExt cx="0" cy="0"/>
        </a:xfrm>
      </p:grpSpPr>
      <p:pic>
        <p:nvPicPr>
          <p:cNvPr id="2" name="Image 0" descr="img/taiki-ishikawa-ZKFNj-Hc2Q0-unsplash.jpg"/>
          <p:cNvPicPr>
            <a:picLocks noChangeAspect="1"/>
          </p:cNvPicPr>
          <p:nvPr/>
        </p:nvPicPr>
        <p:blipFill>
          <a:blip r:embed="rId3"/>
          <a:stretch>
            <a:fillRect/>
          </a:stretch>
        </p:blipFill>
        <p:spPr>
          <a:xfrm>
            <a:off x="6903720" y="0"/>
            <a:ext cx="5285232" cy="6858000"/>
          </a:xfrm>
          <a:prstGeom prst="rect">
            <a:avLst/>
          </a:prstGeom>
        </p:spPr>
      </p:pic>
      <p:sp>
        <p:nvSpPr>
          <p:cNvPr id="3" name="Shape 0"/>
          <p:cNvSpPr/>
          <p:nvPr/>
        </p:nvSpPr>
        <p:spPr>
          <a:xfrm>
            <a:off x="6903720" y="0"/>
            <a:ext cx="5285232" cy="6858000"/>
          </a:xfrm>
          <a:prstGeom prst="rect">
            <a:avLst/>
          </a:prstGeom>
          <a:solidFill>
            <a:srgbClr val="151F34">
              <a:alpha val="75000"/>
            </a:srgbClr>
          </a:solidFill>
          <a:ln/>
        </p:spPr>
        <p:txBody>
          <a:bodyPr/>
          <a:lstStyle/>
          <a:p>
            <a:endParaRPr lang="en-US"/>
          </a:p>
        </p:txBody>
      </p:sp>
      <p:sp>
        <p:nvSpPr>
          <p:cNvPr id="4" name="Shape 1"/>
          <p:cNvSpPr/>
          <p:nvPr/>
        </p:nvSpPr>
        <p:spPr>
          <a:xfrm>
            <a:off x="0" y="0"/>
            <a:ext cx="6949440" cy="6858000"/>
          </a:xfrm>
          <a:prstGeom prst="rect">
            <a:avLst/>
          </a:prstGeom>
          <a:solidFill>
            <a:srgbClr val="151F34"/>
          </a:solidFill>
          <a:ln/>
        </p:spPr>
        <p:txBody>
          <a:bodyPr/>
          <a:lstStyle/>
          <a:p>
            <a:endParaRPr lang="en-US"/>
          </a:p>
        </p:txBody>
      </p:sp>
      <p:sp>
        <p:nvSpPr>
          <p:cNvPr id="5" name="Text 2"/>
          <p:cNvSpPr/>
          <p:nvPr/>
        </p:nvSpPr>
        <p:spPr>
          <a:xfrm>
            <a:off x="640080" y="2331720"/>
            <a:ext cx="2743200" cy="1188720"/>
          </a:xfrm>
          <a:prstGeom prst="rect">
            <a:avLst/>
          </a:prstGeom>
          <a:noFill/>
          <a:ln/>
        </p:spPr>
        <p:txBody>
          <a:bodyPr wrap="square" rtlCol="0" anchor="ctr"/>
          <a:lstStyle/>
          <a:p>
            <a:pPr marL="0" indent="0">
              <a:buNone/>
            </a:pPr>
            <a:r>
              <a:rPr lang="en-US" sz="7800" b="1" dirty="0">
                <a:solidFill>
                  <a:srgbClr val="1D2A45"/>
                </a:solidFill>
                <a:latin typeface="Arial" pitchFamily="34" charset="0"/>
                <a:ea typeface="Arial" pitchFamily="34" charset="-122"/>
                <a:cs typeface="Arial" pitchFamily="34" charset="-120"/>
              </a:rPr>
              <a:t>03</a:t>
            </a:r>
            <a:endParaRPr lang="en-US" sz="7800" dirty="0"/>
          </a:p>
        </p:txBody>
      </p:sp>
      <p:sp>
        <p:nvSpPr>
          <p:cNvPr id="6" name="Shape 3"/>
          <p:cNvSpPr/>
          <p:nvPr/>
        </p:nvSpPr>
        <p:spPr>
          <a:xfrm>
            <a:off x="685800" y="3611880"/>
            <a:ext cx="1005840" cy="0"/>
          </a:xfrm>
          <a:prstGeom prst="line">
            <a:avLst/>
          </a:prstGeom>
          <a:noFill/>
          <a:ln w="38100">
            <a:solidFill>
              <a:srgbClr val="C9932F"/>
            </a:solidFill>
            <a:prstDash val="solid"/>
          </a:ln>
        </p:spPr>
        <p:txBody>
          <a:bodyPr/>
          <a:lstStyle/>
          <a:p>
            <a:endParaRPr lang="en-US"/>
          </a:p>
        </p:txBody>
      </p:sp>
      <p:sp>
        <p:nvSpPr>
          <p:cNvPr id="7" name="Text 4"/>
          <p:cNvSpPr/>
          <p:nvPr/>
        </p:nvSpPr>
        <p:spPr>
          <a:xfrm>
            <a:off x="640080" y="3703320"/>
            <a:ext cx="5943600" cy="1371600"/>
          </a:xfrm>
          <a:prstGeom prst="rect">
            <a:avLst/>
          </a:prstGeom>
          <a:noFill/>
          <a:ln/>
        </p:spPr>
        <p:txBody>
          <a:bodyPr wrap="square" rtlCol="0" anchor="ctr"/>
          <a:lstStyle/>
          <a:p>
            <a:pPr marL="0" indent="0">
              <a:buNone/>
            </a:pPr>
            <a:r>
              <a:rPr lang="en-US" sz="3400" b="1" dirty="0">
                <a:solidFill>
                  <a:srgbClr val="FFFFFF"/>
                </a:solidFill>
                <a:latin typeface="Arial" pitchFamily="34" charset="0"/>
                <a:ea typeface="Arial" pitchFamily="34" charset="-122"/>
                <a:cs typeface="Arial" pitchFamily="34" charset="-120"/>
              </a:rPr>
              <a:t>Writing a Winning Application</a:t>
            </a:r>
            <a:endParaRPr lang="en-US" sz="3400" dirty="0"/>
          </a:p>
        </p:txBody>
      </p:sp>
      <p:sp>
        <p:nvSpPr>
          <p:cNvPr id="8" name="Text 5"/>
          <p:cNvSpPr/>
          <p:nvPr/>
        </p:nvSpPr>
        <p:spPr>
          <a:xfrm>
            <a:off x="640080" y="4892040"/>
            <a:ext cx="5852160" cy="914400"/>
          </a:xfrm>
          <a:prstGeom prst="rect">
            <a:avLst/>
          </a:prstGeom>
          <a:noFill/>
          <a:ln/>
        </p:spPr>
        <p:txBody>
          <a:bodyPr wrap="square" rtlCol="0" anchor="ctr"/>
          <a:lstStyle/>
          <a:p>
            <a:pPr marL="0" indent="0">
              <a:buNone/>
            </a:pPr>
            <a:r>
              <a:rPr lang="en-US" sz="1450" dirty="0">
                <a:solidFill>
                  <a:srgbClr val="C6CCD8"/>
                </a:solidFill>
                <a:latin typeface="Arial" pitchFamily="34" charset="0"/>
                <a:ea typeface="Arial" pitchFamily="34" charset="-122"/>
                <a:cs typeface="Arial" pitchFamily="34" charset="-120"/>
              </a:rPr>
              <a:t>What funders actually look for, and what happens to your application after you press submit.</a:t>
            </a:r>
            <a:endParaRPr lang="en-US" sz="1450" dirty="0"/>
          </a:p>
        </p:txBody>
      </p:sp>
      <p:sp>
        <p:nvSpPr>
          <p:cNvPr id="9" name="Text 6"/>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10" name="Text 7"/>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15</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170432"/>
          </a:xfrm>
          <a:prstGeom prst="rect">
            <a:avLst/>
          </a:prstGeom>
          <a:solidFill>
            <a:srgbClr val="EEF0F4"/>
          </a:solidFill>
          <a:ln/>
        </p:spPr>
        <p:txBody>
          <a:bodyPr/>
          <a:lstStyle/>
          <a:p>
            <a:endParaRPr lang="en-US"/>
          </a:p>
        </p:txBody>
      </p:sp>
      <p:sp>
        <p:nvSpPr>
          <p:cNvPr id="3" name="Text 1"/>
          <p:cNvSpPr/>
          <p:nvPr/>
        </p:nvSpPr>
        <p:spPr>
          <a:xfrm>
            <a:off x="548640" y="292608"/>
            <a:ext cx="9144000" cy="274320"/>
          </a:xfrm>
          <a:prstGeom prst="rect">
            <a:avLst/>
          </a:prstGeom>
          <a:noFill/>
          <a:ln/>
        </p:spPr>
        <p:txBody>
          <a:bodyPr wrap="square" rtlCol="0" anchor="ctr"/>
          <a:lstStyle/>
          <a:p>
            <a:pPr marL="0" indent="0">
              <a:buNone/>
            </a:pPr>
            <a:r>
              <a:rPr lang="en-US" sz="1200" b="1" kern="0" spc="150" dirty="0">
                <a:solidFill>
                  <a:srgbClr val="C9932F"/>
                </a:solidFill>
                <a:latin typeface="Arial" pitchFamily="34" charset="0"/>
                <a:ea typeface="Arial" pitchFamily="34" charset="-122"/>
                <a:cs typeface="Arial" pitchFamily="34" charset="-120"/>
              </a:rPr>
              <a:t>START HERE, NOT THERE</a:t>
            </a:r>
            <a:endParaRPr lang="en-US" sz="1200" dirty="0"/>
          </a:p>
        </p:txBody>
      </p:sp>
      <p:sp>
        <p:nvSpPr>
          <p:cNvPr id="4" name="Text 2"/>
          <p:cNvSpPr/>
          <p:nvPr/>
        </p:nvSpPr>
        <p:spPr>
          <a:xfrm>
            <a:off x="548640" y="548640"/>
            <a:ext cx="11064240" cy="594360"/>
          </a:xfrm>
          <a:prstGeom prst="rect">
            <a:avLst/>
          </a:prstGeom>
          <a:noFill/>
          <a:ln/>
        </p:spPr>
        <p:txBody>
          <a:bodyPr wrap="square" rtlCol="0" anchor="ctr"/>
          <a:lstStyle/>
          <a:p>
            <a:pPr marL="0" indent="0">
              <a:buNone/>
            </a:pPr>
            <a:r>
              <a:rPr lang="en-US" sz="2700" b="1" dirty="0">
                <a:solidFill>
                  <a:srgbClr val="151F34"/>
                </a:solidFill>
                <a:latin typeface="Arial" pitchFamily="34" charset="0"/>
                <a:ea typeface="Arial" pitchFamily="34" charset="-122"/>
                <a:cs typeface="Arial" pitchFamily="34" charset="-120"/>
              </a:rPr>
              <a:t>Planning Your Application</a:t>
            </a:r>
            <a:endParaRPr lang="en-US" sz="2700" dirty="0"/>
          </a:p>
        </p:txBody>
      </p:sp>
      <p:sp>
        <p:nvSpPr>
          <p:cNvPr id="5" name="Text 3"/>
          <p:cNvSpPr/>
          <p:nvPr/>
        </p:nvSpPr>
        <p:spPr>
          <a:xfrm>
            <a:off x="685800" y="1554480"/>
            <a:ext cx="10789920" cy="4480560"/>
          </a:xfrm>
          <a:prstGeom prst="rect">
            <a:avLst/>
          </a:prstGeom>
          <a:noFill/>
          <a:ln/>
        </p:spPr>
        <p:txBody>
          <a:bodyPr wrap="square" rtlCol="0" anchor="t"/>
          <a:lstStyle/>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Start with why your project is needed, what problem is being solved, and who needs it. Not what your project needs</a:t>
            </a:r>
            <a:endParaRPr lang="en-US" sz="1500" dirty="0"/>
          </a:p>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Check you're eligible before you invest hours in an application, and call the funder to talk through your idea first if that's an option</a:t>
            </a:r>
            <a:endParaRPr lang="en-US" sz="1500" dirty="0"/>
          </a:p>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Once you understand the need, explore: the extent of the problem, its causes, who else is doing what, why nobody else is doing it in your area, and who can help you</a:t>
            </a:r>
            <a:endParaRPr lang="en-US" sz="1500" dirty="0"/>
          </a:p>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Understanding the need properly helps you define your outcomes, plan your activities, judge the right scale of work, and explain to others why the project matters</a:t>
            </a:r>
            <a:endParaRPr lang="en-US" sz="1500" dirty="0"/>
          </a:p>
        </p:txBody>
      </p:sp>
      <p:sp>
        <p:nvSpPr>
          <p:cNvPr id="6" name="Text 4"/>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7" name="Text 5"/>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16</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170432"/>
          </a:xfrm>
          <a:prstGeom prst="rect">
            <a:avLst/>
          </a:prstGeom>
          <a:solidFill>
            <a:srgbClr val="EEF0F4"/>
          </a:solidFill>
          <a:ln/>
        </p:spPr>
        <p:txBody>
          <a:bodyPr/>
          <a:lstStyle/>
          <a:p>
            <a:endParaRPr lang="en-US"/>
          </a:p>
        </p:txBody>
      </p:sp>
      <p:sp>
        <p:nvSpPr>
          <p:cNvPr id="3" name="Text 1"/>
          <p:cNvSpPr/>
          <p:nvPr/>
        </p:nvSpPr>
        <p:spPr>
          <a:xfrm>
            <a:off x="548640" y="292608"/>
            <a:ext cx="9144000" cy="274320"/>
          </a:xfrm>
          <a:prstGeom prst="rect">
            <a:avLst/>
          </a:prstGeom>
          <a:noFill/>
          <a:ln/>
        </p:spPr>
        <p:txBody>
          <a:bodyPr wrap="square" rtlCol="0" anchor="ctr"/>
          <a:lstStyle/>
          <a:p>
            <a:pPr marL="0" indent="0">
              <a:buNone/>
            </a:pPr>
            <a:r>
              <a:rPr lang="en-US" sz="1200" b="1" kern="0" spc="150" dirty="0">
                <a:solidFill>
                  <a:srgbClr val="C9932F"/>
                </a:solidFill>
                <a:latin typeface="Arial" pitchFamily="34" charset="0"/>
                <a:ea typeface="Arial" pitchFamily="34" charset="-122"/>
                <a:cs typeface="Arial" pitchFamily="34" charset="-120"/>
              </a:rPr>
              <a:t>THE CHECKLIST</a:t>
            </a:r>
            <a:endParaRPr lang="en-US" sz="1200" dirty="0"/>
          </a:p>
        </p:txBody>
      </p:sp>
      <p:sp>
        <p:nvSpPr>
          <p:cNvPr id="4" name="Text 2"/>
          <p:cNvSpPr/>
          <p:nvPr/>
        </p:nvSpPr>
        <p:spPr>
          <a:xfrm>
            <a:off x="548640" y="548640"/>
            <a:ext cx="11064240" cy="594360"/>
          </a:xfrm>
          <a:prstGeom prst="rect">
            <a:avLst/>
          </a:prstGeom>
          <a:noFill/>
          <a:ln/>
        </p:spPr>
        <p:txBody>
          <a:bodyPr wrap="square" rtlCol="0" anchor="ctr"/>
          <a:lstStyle/>
          <a:p>
            <a:pPr marL="0" indent="0">
              <a:buNone/>
            </a:pPr>
            <a:r>
              <a:rPr lang="en-US" sz="2700" b="1" dirty="0">
                <a:solidFill>
                  <a:srgbClr val="151F34"/>
                </a:solidFill>
                <a:latin typeface="Arial" pitchFamily="34" charset="0"/>
                <a:ea typeface="Arial" pitchFamily="34" charset="-122"/>
                <a:cs typeface="Arial" pitchFamily="34" charset="-120"/>
              </a:rPr>
              <a:t>What Makes a Good Funding Application?</a:t>
            </a:r>
            <a:endParaRPr lang="en-US" sz="2700" dirty="0"/>
          </a:p>
        </p:txBody>
      </p:sp>
      <p:sp>
        <p:nvSpPr>
          <p:cNvPr id="5" name="Text 3"/>
          <p:cNvSpPr/>
          <p:nvPr/>
        </p:nvSpPr>
        <p:spPr>
          <a:xfrm>
            <a:off x="685800" y="1554480"/>
            <a:ext cx="10789920" cy="4480560"/>
          </a:xfrm>
          <a:prstGeom prst="rect">
            <a:avLst/>
          </a:prstGeom>
          <a:noFill/>
          <a:ln/>
        </p:spPr>
        <p:txBody>
          <a:bodyPr wrap="square" rtlCol="0" anchor="t"/>
          <a:lstStyle/>
          <a:p>
            <a:pPr marL="342900" indent="-342900">
              <a:lnSpc>
                <a:spcPct val="115000"/>
              </a:lnSpc>
              <a:spcAft>
                <a:spcPts val="1000"/>
              </a:spcAft>
              <a:buSzPct val="100000"/>
              <a:buChar char="✓"/>
            </a:pPr>
            <a:r>
              <a:rPr lang="en-US" sz="1450" dirty="0">
                <a:solidFill>
                  <a:srgbClr val="3A4150"/>
                </a:solidFill>
                <a:latin typeface="Arial" pitchFamily="34" charset="0"/>
                <a:ea typeface="Arial" pitchFamily="34" charset="-122"/>
                <a:cs typeface="Arial" pitchFamily="34" charset="-120"/>
              </a:rPr>
              <a:t>Completed in full, signed and dated, with everything the funder asked for provided</a:t>
            </a:r>
            <a:endParaRPr lang="en-US" sz="1450" dirty="0"/>
          </a:p>
          <a:p>
            <a:pPr marL="342900" indent="-342900">
              <a:lnSpc>
                <a:spcPct val="115000"/>
              </a:lnSpc>
              <a:spcAft>
                <a:spcPts val="1000"/>
              </a:spcAft>
              <a:buSzPct val="100000"/>
              <a:buChar char="✓"/>
            </a:pPr>
            <a:r>
              <a:rPr lang="en-US" sz="1450" dirty="0">
                <a:solidFill>
                  <a:srgbClr val="3A4150"/>
                </a:solidFill>
                <a:latin typeface="Arial" pitchFamily="34" charset="0"/>
                <a:ea typeface="Arial" pitchFamily="34" charset="-122"/>
                <a:cs typeface="Arial" pitchFamily="34" charset="-120"/>
              </a:rPr>
              <a:t>Provides credible evidence of need, and meets the funder's eligibility criteria</a:t>
            </a:r>
            <a:endParaRPr lang="en-US" sz="1450" dirty="0"/>
          </a:p>
          <a:p>
            <a:pPr marL="342900" indent="-342900">
              <a:lnSpc>
                <a:spcPct val="115000"/>
              </a:lnSpc>
              <a:spcAft>
                <a:spcPts val="1000"/>
              </a:spcAft>
              <a:buSzPct val="100000"/>
              <a:buChar char="✓"/>
            </a:pPr>
            <a:r>
              <a:rPr lang="en-US" sz="1450" dirty="0">
                <a:solidFill>
                  <a:srgbClr val="3A4150"/>
                </a:solidFill>
                <a:latin typeface="Arial" pitchFamily="34" charset="0"/>
                <a:ea typeface="Arial" pitchFamily="34" charset="-122"/>
                <a:cs typeface="Arial" pitchFamily="34" charset="-120"/>
              </a:rPr>
              <a:t>Well written, clear, with no spelling mistakes, and answers every question in full</a:t>
            </a:r>
            <a:endParaRPr lang="en-US" sz="1450" dirty="0"/>
          </a:p>
          <a:p>
            <a:pPr marL="342900" indent="-342900">
              <a:lnSpc>
                <a:spcPct val="115000"/>
              </a:lnSpc>
              <a:spcAft>
                <a:spcPts val="1000"/>
              </a:spcAft>
              <a:buSzPct val="100000"/>
              <a:buChar char="✓"/>
            </a:pPr>
            <a:r>
              <a:rPr lang="en-US" sz="1450" dirty="0">
                <a:solidFill>
                  <a:srgbClr val="3A4150"/>
                </a:solidFill>
                <a:latin typeface="Arial" pitchFamily="34" charset="0"/>
                <a:ea typeface="Arial" pitchFamily="34" charset="-122"/>
                <a:cs typeface="Arial" pitchFamily="34" charset="-120"/>
              </a:rPr>
              <a:t>The budget adds up and aligns with your activities (a clear line of sight between the two)</a:t>
            </a:r>
            <a:endParaRPr lang="en-US" sz="1450" dirty="0"/>
          </a:p>
          <a:p>
            <a:pPr marL="342900" indent="-342900">
              <a:lnSpc>
                <a:spcPct val="115000"/>
              </a:lnSpc>
              <a:spcAft>
                <a:spcPts val="1000"/>
              </a:spcAft>
              <a:buSzPct val="100000"/>
              <a:buChar char="✓"/>
            </a:pPr>
            <a:r>
              <a:rPr lang="en-US" sz="1450" dirty="0">
                <a:solidFill>
                  <a:srgbClr val="3A4150"/>
                </a:solidFill>
                <a:latin typeface="Arial" pitchFamily="34" charset="0"/>
                <a:ea typeface="Arial" pitchFamily="34" charset="-122"/>
                <a:cs typeface="Arial" pitchFamily="34" charset="-120"/>
              </a:rPr>
              <a:t>Your annual accounts and governing documents confirm you can actually deliver what you're proposing</a:t>
            </a:r>
            <a:endParaRPr lang="en-US" sz="1450" dirty="0"/>
          </a:p>
          <a:p>
            <a:pPr marL="342900" indent="-342900">
              <a:lnSpc>
                <a:spcPct val="115000"/>
              </a:lnSpc>
              <a:buSzPct val="100000"/>
              <a:buChar char="✓"/>
            </a:pPr>
            <a:r>
              <a:rPr lang="en-US" sz="1450" dirty="0">
                <a:solidFill>
                  <a:srgbClr val="3A4150"/>
                </a:solidFill>
                <a:latin typeface="Arial" pitchFamily="34" charset="0"/>
                <a:ea typeface="Arial" pitchFamily="34" charset="-122"/>
                <a:cs typeface="Arial" pitchFamily="34" charset="-120"/>
              </a:rPr>
              <a:t>Doesn't assume the funder or assessor already knows anything about you or your work</a:t>
            </a:r>
            <a:endParaRPr lang="en-US" sz="1450" dirty="0"/>
          </a:p>
        </p:txBody>
      </p:sp>
      <p:sp>
        <p:nvSpPr>
          <p:cNvPr id="6" name="Text 4"/>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7" name="Text 5"/>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17</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170432"/>
          </a:xfrm>
          <a:prstGeom prst="rect">
            <a:avLst/>
          </a:prstGeom>
          <a:solidFill>
            <a:srgbClr val="EEF0F4"/>
          </a:solidFill>
          <a:ln/>
        </p:spPr>
        <p:txBody>
          <a:bodyPr/>
          <a:lstStyle/>
          <a:p>
            <a:endParaRPr lang="en-US"/>
          </a:p>
        </p:txBody>
      </p:sp>
      <p:sp>
        <p:nvSpPr>
          <p:cNvPr id="3" name="Text 1"/>
          <p:cNvSpPr/>
          <p:nvPr/>
        </p:nvSpPr>
        <p:spPr>
          <a:xfrm>
            <a:off x="548640" y="292608"/>
            <a:ext cx="9144000" cy="274320"/>
          </a:xfrm>
          <a:prstGeom prst="rect">
            <a:avLst/>
          </a:prstGeom>
          <a:noFill/>
          <a:ln/>
        </p:spPr>
        <p:txBody>
          <a:bodyPr wrap="square" rtlCol="0" anchor="ctr"/>
          <a:lstStyle/>
          <a:p>
            <a:pPr marL="0" indent="0">
              <a:buNone/>
            </a:pPr>
            <a:r>
              <a:rPr lang="en-US" sz="1200" b="1" kern="0" spc="150" dirty="0">
                <a:solidFill>
                  <a:srgbClr val="C9932F"/>
                </a:solidFill>
                <a:latin typeface="Arial" pitchFamily="34" charset="0"/>
                <a:ea typeface="Arial" pitchFamily="34" charset="-122"/>
                <a:cs typeface="Arial" pitchFamily="34" charset="-120"/>
              </a:rPr>
              <a:t>HOW COULD WE IMPROVE THIS?</a:t>
            </a:r>
            <a:endParaRPr lang="en-US" sz="1200" dirty="0"/>
          </a:p>
        </p:txBody>
      </p:sp>
      <p:sp>
        <p:nvSpPr>
          <p:cNvPr id="4" name="Text 2"/>
          <p:cNvSpPr/>
          <p:nvPr/>
        </p:nvSpPr>
        <p:spPr>
          <a:xfrm>
            <a:off x="548640" y="548640"/>
            <a:ext cx="11064240" cy="594360"/>
          </a:xfrm>
          <a:prstGeom prst="rect">
            <a:avLst/>
          </a:prstGeom>
          <a:noFill/>
          <a:ln/>
        </p:spPr>
        <p:txBody>
          <a:bodyPr wrap="square" rtlCol="0" anchor="ctr"/>
          <a:lstStyle/>
          <a:p>
            <a:pPr marL="0" indent="0">
              <a:buNone/>
            </a:pPr>
            <a:r>
              <a:rPr lang="en-US" sz="2700" b="1" dirty="0">
                <a:solidFill>
                  <a:srgbClr val="151F34"/>
                </a:solidFill>
                <a:latin typeface="Arial" pitchFamily="34" charset="0"/>
                <a:ea typeface="Arial" pitchFamily="34" charset="-122"/>
                <a:cs typeface="Arial" pitchFamily="34" charset="-120"/>
              </a:rPr>
              <a:t>Understanding the Funder's Priorities</a:t>
            </a:r>
            <a:endParaRPr lang="en-US" sz="2700" dirty="0"/>
          </a:p>
        </p:txBody>
      </p:sp>
      <p:sp>
        <p:nvSpPr>
          <p:cNvPr id="5" name="Shape 3"/>
          <p:cNvSpPr/>
          <p:nvPr/>
        </p:nvSpPr>
        <p:spPr>
          <a:xfrm>
            <a:off x="548640" y="1600200"/>
            <a:ext cx="11109960" cy="1965960"/>
          </a:xfrm>
          <a:prstGeom prst="rect">
            <a:avLst/>
          </a:prstGeom>
          <a:solidFill>
            <a:srgbClr val="F4E9D3"/>
          </a:solidFill>
          <a:ln w="12700">
            <a:solidFill>
              <a:srgbClr val="E0C98A"/>
            </a:solidFill>
            <a:prstDash val="solid"/>
          </a:ln>
        </p:spPr>
        <p:txBody>
          <a:bodyPr/>
          <a:lstStyle/>
          <a:p>
            <a:endParaRPr lang="en-US"/>
          </a:p>
        </p:txBody>
      </p:sp>
      <p:sp>
        <p:nvSpPr>
          <p:cNvPr id="6" name="Text 4"/>
          <p:cNvSpPr/>
          <p:nvPr/>
        </p:nvSpPr>
        <p:spPr>
          <a:xfrm>
            <a:off x="777240" y="1737360"/>
            <a:ext cx="3657600" cy="320040"/>
          </a:xfrm>
          <a:prstGeom prst="rect">
            <a:avLst/>
          </a:prstGeom>
          <a:noFill/>
          <a:ln/>
        </p:spPr>
        <p:txBody>
          <a:bodyPr wrap="square" rtlCol="0" anchor="ctr"/>
          <a:lstStyle/>
          <a:p>
            <a:pPr marL="0" indent="0">
              <a:buNone/>
            </a:pPr>
            <a:r>
              <a:rPr lang="en-US" sz="1100" b="1" kern="0" spc="150" dirty="0">
                <a:solidFill>
                  <a:srgbClr val="9C7A2E"/>
                </a:solidFill>
                <a:latin typeface="Arial" pitchFamily="34" charset="0"/>
                <a:ea typeface="Arial" pitchFamily="34" charset="-122"/>
                <a:cs typeface="Arial" pitchFamily="34" charset="-120"/>
              </a:rPr>
              <a:t>WEAKER</a:t>
            </a:r>
            <a:endParaRPr lang="en-US" sz="1100" dirty="0"/>
          </a:p>
        </p:txBody>
      </p:sp>
      <p:sp>
        <p:nvSpPr>
          <p:cNvPr id="7" name="Text 5"/>
          <p:cNvSpPr/>
          <p:nvPr/>
        </p:nvSpPr>
        <p:spPr>
          <a:xfrm>
            <a:off x="777240" y="2103120"/>
            <a:ext cx="10607040" cy="1280160"/>
          </a:xfrm>
          <a:prstGeom prst="rect">
            <a:avLst/>
          </a:prstGeom>
          <a:noFill/>
          <a:ln/>
        </p:spPr>
        <p:txBody>
          <a:bodyPr wrap="square" rtlCol="0" anchor="t"/>
          <a:lstStyle/>
          <a:p>
            <a:pPr marL="0" indent="0">
              <a:lnSpc>
                <a:spcPct val="130000"/>
              </a:lnSpc>
              <a:buNone/>
            </a:pPr>
            <a:r>
              <a:rPr lang="en-US" sz="1600" i="1" dirty="0">
                <a:solidFill>
                  <a:srgbClr val="3A4150"/>
                </a:solidFill>
                <a:latin typeface="Arial" pitchFamily="34" charset="0"/>
                <a:ea typeface="Arial" pitchFamily="34" charset="-122"/>
                <a:cs typeface="Arial" pitchFamily="34" charset="-120"/>
              </a:rPr>
              <a:t>"Drumchapel Sports Cycle Club wants funding for 50 bikes, storage and coaching to provide a weekly cycling club in Drumchapel."</a:t>
            </a:r>
            <a:endParaRPr lang="en-US" sz="1600" dirty="0"/>
          </a:p>
        </p:txBody>
      </p:sp>
      <p:sp>
        <p:nvSpPr>
          <p:cNvPr id="8" name="Shape 6"/>
          <p:cNvSpPr/>
          <p:nvPr/>
        </p:nvSpPr>
        <p:spPr>
          <a:xfrm>
            <a:off x="548640" y="3794760"/>
            <a:ext cx="11109960" cy="1965960"/>
          </a:xfrm>
          <a:prstGeom prst="rect">
            <a:avLst/>
          </a:prstGeom>
          <a:solidFill>
            <a:srgbClr val="DCEEE2"/>
          </a:solidFill>
          <a:ln w="12700">
            <a:solidFill>
              <a:srgbClr val="9FCDAE"/>
            </a:solidFill>
            <a:prstDash val="solid"/>
          </a:ln>
        </p:spPr>
        <p:txBody>
          <a:bodyPr/>
          <a:lstStyle/>
          <a:p>
            <a:endParaRPr lang="en-US"/>
          </a:p>
        </p:txBody>
      </p:sp>
      <p:sp>
        <p:nvSpPr>
          <p:cNvPr id="9" name="Text 7"/>
          <p:cNvSpPr/>
          <p:nvPr/>
        </p:nvSpPr>
        <p:spPr>
          <a:xfrm>
            <a:off x="777240" y="3931920"/>
            <a:ext cx="3657600" cy="320040"/>
          </a:xfrm>
          <a:prstGeom prst="rect">
            <a:avLst/>
          </a:prstGeom>
          <a:noFill/>
          <a:ln/>
        </p:spPr>
        <p:txBody>
          <a:bodyPr wrap="square" rtlCol="0" anchor="ctr"/>
          <a:lstStyle/>
          <a:p>
            <a:pPr marL="0" indent="0">
              <a:buNone/>
            </a:pPr>
            <a:r>
              <a:rPr lang="en-US" sz="1100" b="1" kern="0" spc="150" dirty="0">
                <a:solidFill>
                  <a:srgbClr val="2E7D4F"/>
                </a:solidFill>
                <a:latin typeface="Arial" pitchFamily="34" charset="0"/>
                <a:ea typeface="Arial" pitchFamily="34" charset="-122"/>
                <a:cs typeface="Arial" pitchFamily="34" charset="-120"/>
              </a:rPr>
              <a:t>STRONGER</a:t>
            </a:r>
            <a:endParaRPr lang="en-US" sz="1100" dirty="0"/>
          </a:p>
        </p:txBody>
      </p:sp>
      <p:sp>
        <p:nvSpPr>
          <p:cNvPr id="10" name="Text 8"/>
          <p:cNvSpPr/>
          <p:nvPr/>
        </p:nvSpPr>
        <p:spPr>
          <a:xfrm>
            <a:off x="777240" y="4297680"/>
            <a:ext cx="10607040" cy="1371600"/>
          </a:xfrm>
          <a:prstGeom prst="rect">
            <a:avLst/>
          </a:prstGeom>
          <a:noFill/>
          <a:ln/>
        </p:spPr>
        <p:txBody>
          <a:bodyPr wrap="square" rtlCol="0" anchor="t"/>
          <a:lstStyle/>
          <a:p>
            <a:pPr marL="0" indent="0">
              <a:lnSpc>
                <a:spcPct val="130000"/>
              </a:lnSpc>
              <a:buNone/>
            </a:pPr>
            <a:r>
              <a:rPr lang="en-US" sz="1600" i="1" dirty="0">
                <a:solidFill>
                  <a:srgbClr val="3A4150"/>
                </a:solidFill>
                <a:latin typeface="Arial" pitchFamily="34" charset="0"/>
                <a:ea typeface="Arial" pitchFamily="34" charset="-122"/>
                <a:cs typeface="Arial" pitchFamily="34" charset="-120"/>
              </a:rPr>
              <a:t>"Drumchapel Sports Cycle Club aims to improve the wellbeing of inactive older people in Drumchapel. It will offer weekly cycling opportunities and bike rides across the local area. We require funding for 50 bikes, storage and coaching."</a:t>
            </a:r>
            <a:endParaRPr lang="en-US" sz="1600" dirty="0"/>
          </a:p>
        </p:txBody>
      </p:sp>
      <p:sp>
        <p:nvSpPr>
          <p:cNvPr id="11" name="Text 9"/>
          <p:cNvSpPr/>
          <p:nvPr/>
        </p:nvSpPr>
        <p:spPr>
          <a:xfrm>
            <a:off x="548640" y="5943600"/>
            <a:ext cx="11064240" cy="365760"/>
          </a:xfrm>
          <a:prstGeom prst="rect">
            <a:avLst/>
          </a:prstGeom>
          <a:noFill/>
          <a:ln/>
        </p:spPr>
        <p:txBody>
          <a:bodyPr wrap="square" rtlCol="0" anchor="ctr"/>
          <a:lstStyle/>
          <a:p>
            <a:pPr marL="0" indent="0">
              <a:buNone/>
            </a:pPr>
            <a:r>
              <a:rPr lang="en-US" sz="1150" i="1" dirty="0">
                <a:solidFill>
                  <a:srgbClr val="5B6472"/>
                </a:solidFill>
                <a:latin typeface="Arial" pitchFamily="34" charset="0"/>
                <a:ea typeface="Arial" pitchFamily="34" charset="-122"/>
                <a:cs typeface="Arial" pitchFamily="34" charset="-120"/>
              </a:rPr>
              <a:t>The stronger version leads with the change it creates. The weaker one leads with a shopping list.</a:t>
            </a:r>
            <a:endParaRPr lang="en-US" sz="1150" dirty="0"/>
          </a:p>
        </p:txBody>
      </p:sp>
      <p:sp>
        <p:nvSpPr>
          <p:cNvPr id="12" name="Text 10"/>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13" name="Text 11"/>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18</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EEF0F4"/>
          </a:solidFill>
          <a:ln/>
        </p:spPr>
        <p:txBody>
          <a:bodyPr/>
          <a:lstStyle/>
          <a:p>
            <a:endParaRPr lang="en-US"/>
          </a:p>
        </p:txBody>
      </p:sp>
      <p:sp>
        <p:nvSpPr>
          <p:cNvPr id="3" name="Text 1"/>
          <p:cNvSpPr/>
          <p:nvPr/>
        </p:nvSpPr>
        <p:spPr>
          <a:xfrm>
            <a:off x="457200" y="219456"/>
            <a:ext cx="9144000" cy="274320"/>
          </a:xfrm>
          <a:prstGeom prst="rect">
            <a:avLst/>
          </a:prstGeom>
          <a:noFill/>
          <a:ln/>
        </p:spPr>
        <p:txBody>
          <a:bodyPr wrap="square" rtlCol="0" anchor="ctr"/>
          <a:lstStyle/>
          <a:p>
            <a:pPr marL="0" indent="0">
              <a:buNone/>
            </a:pPr>
            <a:r>
              <a:rPr lang="en-US" sz="1200" b="1" kern="0" spc="150" dirty="0">
                <a:solidFill>
                  <a:srgbClr val="C9932F"/>
                </a:solidFill>
                <a:latin typeface="Arial" pitchFamily="34" charset="0"/>
                <a:ea typeface="Arial" pitchFamily="34" charset="-122"/>
                <a:cs typeface="Arial" pitchFamily="34" charset="-120"/>
              </a:rPr>
              <a:t>BEHIND THE SCENES</a:t>
            </a:r>
            <a:endParaRPr lang="en-US" sz="1200" dirty="0"/>
          </a:p>
        </p:txBody>
      </p:sp>
      <p:sp>
        <p:nvSpPr>
          <p:cNvPr id="4" name="Text 2"/>
          <p:cNvSpPr/>
          <p:nvPr/>
        </p:nvSpPr>
        <p:spPr>
          <a:xfrm>
            <a:off x="457200" y="438912"/>
            <a:ext cx="11247120" cy="502920"/>
          </a:xfrm>
          <a:prstGeom prst="rect">
            <a:avLst/>
          </a:prstGeom>
          <a:noFill/>
          <a:ln/>
        </p:spPr>
        <p:txBody>
          <a:bodyPr wrap="square" rtlCol="0" anchor="ctr"/>
          <a:lstStyle/>
          <a:p>
            <a:pPr marL="0" indent="0">
              <a:buNone/>
            </a:pPr>
            <a:r>
              <a:rPr lang="en-US" sz="2200" b="1" dirty="0">
                <a:solidFill>
                  <a:srgbClr val="151F34"/>
                </a:solidFill>
                <a:latin typeface="Arial" pitchFamily="34" charset="0"/>
                <a:ea typeface="Arial" pitchFamily="34" charset="-122"/>
                <a:cs typeface="Arial" pitchFamily="34" charset="-120"/>
              </a:rPr>
              <a:t>What Funders Do With Your Application</a:t>
            </a:r>
            <a:endParaRPr lang="en-US" sz="2200" dirty="0"/>
          </a:p>
        </p:txBody>
      </p:sp>
      <p:sp>
        <p:nvSpPr>
          <p:cNvPr id="5" name="Shape 3"/>
          <p:cNvSpPr/>
          <p:nvPr/>
        </p:nvSpPr>
        <p:spPr>
          <a:xfrm>
            <a:off x="1301714" y="1965960"/>
            <a:ext cx="9585525" cy="0"/>
          </a:xfrm>
          <a:prstGeom prst="line">
            <a:avLst/>
          </a:prstGeom>
          <a:noFill/>
          <a:ln w="25400">
            <a:solidFill>
              <a:srgbClr val="D8DCE3"/>
            </a:solidFill>
            <a:prstDash val="solid"/>
          </a:ln>
        </p:spPr>
        <p:txBody>
          <a:bodyPr/>
          <a:lstStyle/>
          <a:p>
            <a:endParaRPr lang="en-US"/>
          </a:p>
        </p:txBody>
      </p:sp>
      <p:sp>
        <p:nvSpPr>
          <p:cNvPr id="6" name="Shape 4"/>
          <p:cNvSpPr/>
          <p:nvPr/>
        </p:nvSpPr>
        <p:spPr>
          <a:xfrm>
            <a:off x="1082258" y="1746504"/>
            <a:ext cx="438912" cy="438912"/>
          </a:xfrm>
          <a:prstGeom prst="ellipse">
            <a:avLst/>
          </a:prstGeom>
          <a:solidFill>
            <a:srgbClr val="151F34"/>
          </a:solidFill>
          <a:ln w="25400">
            <a:solidFill>
              <a:srgbClr val="C9932F"/>
            </a:solidFill>
            <a:prstDash val="solid"/>
          </a:ln>
        </p:spPr>
        <p:txBody>
          <a:bodyPr/>
          <a:lstStyle/>
          <a:p>
            <a:endParaRPr lang="en-US"/>
          </a:p>
        </p:txBody>
      </p:sp>
      <p:sp>
        <p:nvSpPr>
          <p:cNvPr id="7" name="Text 5"/>
          <p:cNvSpPr/>
          <p:nvPr/>
        </p:nvSpPr>
        <p:spPr>
          <a:xfrm>
            <a:off x="1082258" y="1746504"/>
            <a:ext cx="438912" cy="438912"/>
          </a:xfrm>
          <a:prstGeom prst="rect">
            <a:avLst/>
          </a:prstGeom>
          <a:noFill/>
          <a:ln/>
        </p:spPr>
        <p:txBody>
          <a:bodyPr wrap="square" rtlCol="0" anchor="ctr"/>
          <a:lstStyle/>
          <a:p>
            <a:pPr marL="0" indent="0" algn="ctr">
              <a:buNone/>
            </a:pPr>
            <a:r>
              <a:rPr lang="en-US" sz="1300" b="1" dirty="0">
                <a:solidFill>
                  <a:srgbClr val="E4B764"/>
                </a:solidFill>
                <a:latin typeface="Arial" pitchFamily="34" charset="0"/>
                <a:ea typeface="Arial" pitchFamily="34" charset="-122"/>
                <a:cs typeface="Arial" pitchFamily="34" charset="-120"/>
              </a:rPr>
              <a:t>1</a:t>
            </a:r>
            <a:endParaRPr lang="en-US" sz="1300" dirty="0"/>
          </a:p>
        </p:txBody>
      </p:sp>
      <p:sp>
        <p:nvSpPr>
          <p:cNvPr id="8" name="Text 6"/>
          <p:cNvSpPr/>
          <p:nvPr/>
        </p:nvSpPr>
        <p:spPr>
          <a:xfrm>
            <a:off x="557784" y="2377440"/>
            <a:ext cx="1487859" cy="594360"/>
          </a:xfrm>
          <a:prstGeom prst="rect">
            <a:avLst/>
          </a:prstGeom>
          <a:noFill/>
          <a:ln/>
        </p:spPr>
        <p:txBody>
          <a:bodyPr wrap="square" rtlCol="0" anchor="t"/>
          <a:lstStyle/>
          <a:p>
            <a:pPr marL="0" indent="0" algn="ctr">
              <a:buNone/>
            </a:pPr>
            <a:r>
              <a:rPr lang="en-US" sz="1150" b="1" dirty="0">
                <a:solidFill>
                  <a:srgbClr val="151F34"/>
                </a:solidFill>
                <a:latin typeface="Arial" pitchFamily="34" charset="0"/>
                <a:ea typeface="Arial" pitchFamily="34" charset="-122"/>
                <a:cs typeface="Arial" pitchFamily="34" charset="-120"/>
              </a:rPr>
              <a:t>Process starts</a:t>
            </a:r>
            <a:endParaRPr lang="en-US" sz="1150" dirty="0"/>
          </a:p>
        </p:txBody>
      </p:sp>
      <p:sp>
        <p:nvSpPr>
          <p:cNvPr id="9" name="Text 7"/>
          <p:cNvSpPr/>
          <p:nvPr/>
        </p:nvSpPr>
        <p:spPr>
          <a:xfrm>
            <a:off x="557784" y="2971800"/>
            <a:ext cx="1487859" cy="2377440"/>
          </a:xfrm>
          <a:prstGeom prst="rect">
            <a:avLst/>
          </a:prstGeom>
          <a:noFill/>
          <a:ln/>
        </p:spPr>
        <p:txBody>
          <a:bodyPr wrap="square" rtlCol="0" anchor="t"/>
          <a:lstStyle/>
          <a:p>
            <a:pPr marL="0" indent="0" algn="ctr">
              <a:lnSpc>
                <a:spcPct val="108000"/>
              </a:lnSpc>
              <a:buNone/>
            </a:pPr>
            <a:r>
              <a:rPr lang="en-US" sz="970" dirty="0">
                <a:solidFill>
                  <a:srgbClr val="3A4150"/>
                </a:solidFill>
                <a:latin typeface="Arial" pitchFamily="34" charset="0"/>
                <a:ea typeface="Arial" pitchFamily="34" charset="-122"/>
                <a:cs typeface="Arial" pitchFamily="34" charset="-120"/>
              </a:rPr>
              <a:t>Your application enters the funder's system and is logged.</a:t>
            </a:r>
            <a:endParaRPr lang="en-US" sz="970" dirty="0"/>
          </a:p>
        </p:txBody>
      </p:sp>
      <p:sp>
        <p:nvSpPr>
          <p:cNvPr id="10" name="Shape 8"/>
          <p:cNvSpPr/>
          <p:nvPr/>
        </p:nvSpPr>
        <p:spPr>
          <a:xfrm>
            <a:off x="2679845" y="1746504"/>
            <a:ext cx="438912" cy="438912"/>
          </a:xfrm>
          <a:prstGeom prst="ellipse">
            <a:avLst/>
          </a:prstGeom>
          <a:solidFill>
            <a:srgbClr val="151F34"/>
          </a:solidFill>
          <a:ln w="25400">
            <a:solidFill>
              <a:srgbClr val="C9932F"/>
            </a:solidFill>
            <a:prstDash val="solid"/>
          </a:ln>
        </p:spPr>
        <p:txBody>
          <a:bodyPr/>
          <a:lstStyle/>
          <a:p>
            <a:endParaRPr lang="en-US"/>
          </a:p>
        </p:txBody>
      </p:sp>
      <p:sp>
        <p:nvSpPr>
          <p:cNvPr id="11" name="Text 9"/>
          <p:cNvSpPr/>
          <p:nvPr/>
        </p:nvSpPr>
        <p:spPr>
          <a:xfrm>
            <a:off x="2679845" y="1746504"/>
            <a:ext cx="438912" cy="438912"/>
          </a:xfrm>
          <a:prstGeom prst="rect">
            <a:avLst/>
          </a:prstGeom>
          <a:noFill/>
          <a:ln/>
        </p:spPr>
        <p:txBody>
          <a:bodyPr wrap="square" rtlCol="0" anchor="ctr"/>
          <a:lstStyle/>
          <a:p>
            <a:pPr marL="0" indent="0" algn="ctr">
              <a:buNone/>
            </a:pPr>
            <a:r>
              <a:rPr lang="en-US" sz="1300" b="1" dirty="0">
                <a:solidFill>
                  <a:srgbClr val="E4B764"/>
                </a:solidFill>
                <a:latin typeface="Arial" pitchFamily="34" charset="0"/>
                <a:ea typeface="Arial" pitchFamily="34" charset="-122"/>
                <a:cs typeface="Arial" pitchFamily="34" charset="-120"/>
              </a:rPr>
              <a:t>2</a:t>
            </a:r>
            <a:endParaRPr lang="en-US" sz="1300" dirty="0"/>
          </a:p>
        </p:txBody>
      </p:sp>
      <p:sp>
        <p:nvSpPr>
          <p:cNvPr id="12" name="Text 10"/>
          <p:cNvSpPr/>
          <p:nvPr/>
        </p:nvSpPr>
        <p:spPr>
          <a:xfrm>
            <a:off x="2155371" y="2377440"/>
            <a:ext cx="1487859" cy="594360"/>
          </a:xfrm>
          <a:prstGeom prst="rect">
            <a:avLst/>
          </a:prstGeom>
          <a:noFill/>
          <a:ln/>
        </p:spPr>
        <p:txBody>
          <a:bodyPr wrap="square" rtlCol="0" anchor="t"/>
          <a:lstStyle/>
          <a:p>
            <a:pPr marL="0" indent="0" algn="ctr">
              <a:buNone/>
            </a:pPr>
            <a:r>
              <a:rPr lang="en-US" sz="1150" b="1" dirty="0">
                <a:solidFill>
                  <a:srgbClr val="151F34"/>
                </a:solidFill>
                <a:latin typeface="Arial" pitchFamily="34" charset="0"/>
                <a:ea typeface="Arial" pitchFamily="34" charset="-122"/>
                <a:cs typeface="Arial" pitchFamily="34" charset="-120"/>
              </a:rPr>
              <a:t>Completeness check</a:t>
            </a:r>
            <a:endParaRPr lang="en-US" sz="1150" dirty="0"/>
          </a:p>
        </p:txBody>
      </p:sp>
      <p:sp>
        <p:nvSpPr>
          <p:cNvPr id="13" name="Text 11"/>
          <p:cNvSpPr/>
          <p:nvPr/>
        </p:nvSpPr>
        <p:spPr>
          <a:xfrm>
            <a:off x="2155371" y="2971800"/>
            <a:ext cx="1487859" cy="2377440"/>
          </a:xfrm>
          <a:prstGeom prst="rect">
            <a:avLst/>
          </a:prstGeom>
          <a:noFill/>
          <a:ln/>
        </p:spPr>
        <p:txBody>
          <a:bodyPr wrap="square" rtlCol="0" anchor="t"/>
          <a:lstStyle/>
          <a:p>
            <a:pPr marL="0" indent="0" algn="ctr">
              <a:lnSpc>
                <a:spcPct val="108000"/>
              </a:lnSpc>
              <a:buNone/>
            </a:pPr>
            <a:r>
              <a:rPr lang="en-US" sz="970" dirty="0">
                <a:solidFill>
                  <a:srgbClr val="3A4150"/>
                </a:solidFill>
                <a:latin typeface="Arial" pitchFamily="34" charset="0"/>
                <a:ea typeface="Arial" pitchFamily="34" charset="-122"/>
                <a:cs typeface="Arial" pitchFamily="34" charset="-120"/>
              </a:rPr>
              <a:t>Have you answered everything and provided every document asked for?</a:t>
            </a:r>
            <a:endParaRPr lang="en-US" sz="970" dirty="0"/>
          </a:p>
        </p:txBody>
      </p:sp>
      <p:sp>
        <p:nvSpPr>
          <p:cNvPr id="14" name="Shape 12"/>
          <p:cNvSpPr/>
          <p:nvPr/>
        </p:nvSpPr>
        <p:spPr>
          <a:xfrm>
            <a:off x="4277433" y="1746504"/>
            <a:ext cx="438912" cy="438912"/>
          </a:xfrm>
          <a:prstGeom prst="ellipse">
            <a:avLst/>
          </a:prstGeom>
          <a:solidFill>
            <a:srgbClr val="151F34"/>
          </a:solidFill>
          <a:ln w="25400">
            <a:solidFill>
              <a:srgbClr val="C9932F"/>
            </a:solidFill>
            <a:prstDash val="solid"/>
          </a:ln>
        </p:spPr>
        <p:txBody>
          <a:bodyPr/>
          <a:lstStyle/>
          <a:p>
            <a:endParaRPr lang="en-US"/>
          </a:p>
        </p:txBody>
      </p:sp>
      <p:sp>
        <p:nvSpPr>
          <p:cNvPr id="15" name="Text 13"/>
          <p:cNvSpPr/>
          <p:nvPr/>
        </p:nvSpPr>
        <p:spPr>
          <a:xfrm>
            <a:off x="4277433" y="1746504"/>
            <a:ext cx="438912" cy="438912"/>
          </a:xfrm>
          <a:prstGeom prst="rect">
            <a:avLst/>
          </a:prstGeom>
          <a:noFill/>
          <a:ln/>
        </p:spPr>
        <p:txBody>
          <a:bodyPr wrap="square" rtlCol="0" anchor="ctr"/>
          <a:lstStyle/>
          <a:p>
            <a:pPr marL="0" indent="0" algn="ctr">
              <a:buNone/>
            </a:pPr>
            <a:r>
              <a:rPr lang="en-US" sz="1300" b="1" dirty="0">
                <a:solidFill>
                  <a:srgbClr val="E4B764"/>
                </a:solidFill>
                <a:latin typeface="Arial" pitchFamily="34" charset="0"/>
                <a:ea typeface="Arial" pitchFamily="34" charset="-122"/>
                <a:cs typeface="Arial" pitchFamily="34" charset="-120"/>
              </a:rPr>
              <a:t>3</a:t>
            </a:r>
            <a:endParaRPr lang="en-US" sz="1300" dirty="0"/>
          </a:p>
        </p:txBody>
      </p:sp>
      <p:sp>
        <p:nvSpPr>
          <p:cNvPr id="16" name="Text 14"/>
          <p:cNvSpPr/>
          <p:nvPr/>
        </p:nvSpPr>
        <p:spPr>
          <a:xfrm>
            <a:off x="3752959" y="2377440"/>
            <a:ext cx="1487859" cy="594360"/>
          </a:xfrm>
          <a:prstGeom prst="rect">
            <a:avLst/>
          </a:prstGeom>
          <a:noFill/>
          <a:ln/>
        </p:spPr>
        <p:txBody>
          <a:bodyPr wrap="square" rtlCol="0" anchor="t"/>
          <a:lstStyle/>
          <a:p>
            <a:pPr marL="0" indent="0" algn="ctr">
              <a:buNone/>
            </a:pPr>
            <a:r>
              <a:rPr lang="en-US" sz="1150" b="1" dirty="0">
                <a:solidFill>
                  <a:srgbClr val="151F34"/>
                </a:solidFill>
                <a:latin typeface="Arial" pitchFamily="34" charset="0"/>
                <a:ea typeface="Arial" pitchFamily="34" charset="-122"/>
                <a:cs typeface="Arial" pitchFamily="34" charset="-120"/>
              </a:rPr>
              <a:t>Eligibility check</a:t>
            </a:r>
            <a:endParaRPr lang="en-US" sz="1150" dirty="0"/>
          </a:p>
        </p:txBody>
      </p:sp>
      <p:sp>
        <p:nvSpPr>
          <p:cNvPr id="17" name="Text 15"/>
          <p:cNvSpPr/>
          <p:nvPr/>
        </p:nvSpPr>
        <p:spPr>
          <a:xfrm>
            <a:off x="3752959" y="2971800"/>
            <a:ext cx="1487859" cy="2377440"/>
          </a:xfrm>
          <a:prstGeom prst="rect">
            <a:avLst/>
          </a:prstGeom>
          <a:noFill/>
          <a:ln/>
        </p:spPr>
        <p:txBody>
          <a:bodyPr wrap="square" rtlCol="0" anchor="t"/>
          <a:lstStyle/>
          <a:p>
            <a:pPr marL="0" indent="0" algn="ctr">
              <a:lnSpc>
                <a:spcPct val="108000"/>
              </a:lnSpc>
              <a:buNone/>
            </a:pPr>
            <a:r>
              <a:rPr lang="en-US" sz="970" dirty="0">
                <a:solidFill>
                  <a:srgbClr val="3A4150"/>
                </a:solidFill>
                <a:latin typeface="Arial" pitchFamily="34" charset="0"/>
                <a:ea typeface="Arial" pitchFamily="34" charset="-122"/>
                <a:cs typeface="Arial" pitchFamily="34" charset="-120"/>
              </a:rPr>
              <a:t>Does your club and project actually qualify for this fund?</a:t>
            </a:r>
            <a:endParaRPr lang="en-US" sz="970" dirty="0"/>
          </a:p>
        </p:txBody>
      </p:sp>
      <p:sp>
        <p:nvSpPr>
          <p:cNvPr id="18" name="Shape 16"/>
          <p:cNvSpPr/>
          <p:nvPr/>
        </p:nvSpPr>
        <p:spPr>
          <a:xfrm>
            <a:off x="5875020" y="1746504"/>
            <a:ext cx="438912" cy="438912"/>
          </a:xfrm>
          <a:prstGeom prst="ellipse">
            <a:avLst/>
          </a:prstGeom>
          <a:solidFill>
            <a:srgbClr val="151F34"/>
          </a:solidFill>
          <a:ln w="25400">
            <a:solidFill>
              <a:srgbClr val="C9932F"/>
            </a:solidFill>
            <a:prstDash val="solid"/>
          </a:ln>
        </p:spPr>
        <p:txBody>
          <a:bodyPr/>
          <a:lstStyle/>
          <a:p>
            <a:endParaRPr lang="en-US"/>
          </a:p>
        </p:txBody>
      </p:sp>
      <p:sp>
        <p:nvSpPr>
          <p:cNvPr id="19" name="Text 17"/>
          <p:cNvSpPr/>
          <p:nvPr/>
        </p:nvSpPr>
        <p:spPr>
          <a:xfrm>
            <a:off x="5875020" y="1746504"/>
            <a:ext cx="438912" cy="438912"/>
          </a:xfrm>
          <a:prstGeom prst="rect">
            <a:avLst/>
          </a:prstGeom>
          <a:noFill/>
          <a:ln/>
        </p:spPr>
        <p:txBody>
          <a:bodyPr wrap="square" rtlCol="0" anchor="ctr"/>
          <a:lstStyle/>
          <a:p>
            <a:pPr marL="0" indent="0" algn="ctr">
              <a:buNone/>
            </a:pPr>
            <a:r>
              <a:rPr lang="en-US" sz="1300" b="1" dirty="0">
                <a:solidFill>
                  <a:srgbClr val="E4B764"/>
                </a:solidFill>
                <a:latin typeface="Arial" pitchFamily="34" charset="0"/>
                <a:ea typeface="Arial" pitchFamily="34" charset="-122"/>
                <a:cs typeface="Arial" pitchFamily="34" charset="-120"/>
              </a:rPr>
              <a:t>4</a:t>
            </a:r>
            <a:endParaRPr lang="en-US" sz="1300" dirty="0"/>
          </a:p>
        </p:txBody>
      </p:sp>
      <p:sp>
        <p:nvSpPr>
          <p:cNvPr id="20" name="Text 18"/>
          <p:cNvSpPr/>
          <p:nvPr/>
        </p:nvSpPr>
        <p:spPr>
          <a:xfrm>
            <a:off x="5350546" y="2377440"/>
            <a:ext cx="1487859" cy="594360"/>
          </a:xfrm>
          <a:prstGeom prst="rect">
            <a:avLst/>
          </a:prstGeom>
          <a:noFill/>
          <a:ln/>
        </p:spPr>
        <p:txBody>
          <a:bodyPr wrap="square" rtlCol="0" anchor="t"/>
          <a:lstStyle/>
          <a:p>
            <a:pPr marL="0" indent="0" algn="ctr">
              <a:buNone/>
            </a:pPr>
            <a:r>
              <a:rPr lang="en-US" sz="1150" b="1" dirty="0">
                <a:solidFill>
                  <a:srgbClr val="151F34"/>
                </a:solidFill>
                <a:latin typeface="Arial" pitchFamily="34" charset="0"/>
                <a:ea typeface="Arial" pitchFamily="34" charset="-122"/>
                <a:cs typeface="Arial" pitchFamily="34" charset="-120"/>
              </a:rPr>
              <a:t>Criteria fit</a:t>
            </a:r>
            <a:endParaRPr lang="en-US" sz="1150" dirty="0"/>
          </a:p>
        </p:txBody>
      </p:sp>
      <p:sp>
        <p:nvSpPr>
          <p:cNvPr id="21" name="Text 19"/>
          <p:cNvSpPr/>
          <p:nvPr/>
        </p:nvSpPr>
        <p:spPr>
          <a:xfrm>
            <a:off x="5350546" y="2971800"/>
            <a:ext cx="1487859" cy="2377440"/>
          </a:xfrm>
          <a:prstGeom prst="rect">
            <a:avLst/>
          </a:prstGeom>
          <a:noFill/>
          <a:ln/>
        </p:spPr>
        <p:txBody>
          <a:bodyPr wrap="square" rtlCol="0" anchor="t"/>
          <a:lstStyle/>
          <a:p>
            <a:pPr marL="0" indent="0" algn="ctr">
              <a:lnSpc>
                <a:spcPct val="108000"/>
              </a:lnSpc>
              <a:buNone/>
            </a:pPr>
            <a:r>
              <a:rPr lang="en-US" sz="970" dirty="0">
                <a:solidFill>
                  <a:srgbClr val="3A4150"/>
                </a:solidFill>
                <a:latin typeface="Arial" pitchFamily="34" charset="0"/>
                <a:ea typeface="Arial" pitchFamily="34" charset="-122"/>
                <a:cs typeface="Arial" pitchFamily="34" charset="-120"/>
              </a:rPr>
              <a:t>Does your application fit the fund's stated criteria?</a:t>
            </a:r>
            <a:endParaRPr lang="en-US" sz="970" dirty="0"/>
          </a:p>
        </p:txBody>
      </p:sp>
      <p:sp>
        <p:nvSpPr>
          <p:cNvPr id="22" name="Shape 20"/>
          <p:cNvSpPr/>
          <p:nvPr/>
        </p:nvSpPr>
        <p:spPr>
          <a:xfrm>
            <a:off x="7472607" y="1746504"/>
            <a:ext cx="438912" cy="438912"/>
          </a:xfrm>
          <a:prstGeom prst="ellipse">
            <a:avLst/>
          </a:prstGeom>
          <a:solidFill>
            <a:srgbClr val="151F34"/>
          </a:solidFill>
          <a:ln w="25400">
            <a:solidFill>
              <a:srgbClr val="C9932F"/>
            </a:solidFill>
            <a:prstDash val="solid"/>
          </a:ln>
        </p:spPr>
        <p:txBody>
          <a:bodyPr/>
          <a:lstStyle/>
          <a:p>
            <a:endParaRPr lang="en-US"/>
          </a:p>
        </p:txBody>
      </p:sp>
      <p:sp>
        <p:nvSpPr>
          <p:cNvPr id="23" name="Text 21"/>
          <p:cNvSpPr/>
          <p:nvPr/>
        </p:nvSpPr>
        <p:spPr>
          <a:xfrm>
            <a:off x="7472607" y="1746504"/>
            <a:ext cx="438912" cy="438912"/>
          </a:xfrm>
          <a:prstGeom prst="rect">
            <a:avLst/>
          </a:prstGeom>
          <a:noFill/>
          <a:ln/>
        </p:spPr>
        <p:txBody>
          <a:bodyPr wrap="square" rtlCol="0" anchor="ctr"/>
          <a:lstStyle/>
          <a:p>
            <a:pPr marL="0" indent="0" algn="ctr">
              <a:buNone/>
            </a:pPr>
            <a:r>
              <a:rPr lang="en-US" sz="1300" b="1" dirty="0">
                <a:solidFill>
                  <a:srgbClr val="E4B764"/>
                </a:solidFill>
                <a:latin typeface="Arial" pitchFamily="34" charset="0"/>
                <a:ea typeface="Arial" pitchFamily="34" charset="-122"/>
                <a:cs typeface="Arial" pitchFamily="34" charset="-120"/>
              </a:rPr>
              <a:t>5</a:t>
            </a:r>
            <a:endParaRPr lang="en-US" sz="1300" dirty="0"/>
          </a:p>
        </p:txBody>
      </p:sp>
      <p:sp>
        <p:nvSpPr>
          <p:cNvPr id="24" name="Text 22"/>
          <p:cNvSpPr/>
          <p:nvPr/>
        </p:nvSpPr>
        <p:spPr>
          <a:xfrm>
            <a:off x="6948134" y="2377440"/>
            <a:ext cx="1487859" cy="594360"/>
          </a:xfrm>
          <a:prstGeom prst="rect">
            <a:avLst/>
          </a:prstGeom>
          <a:noFill/>
          <a:ln/>
        </p:spPr>
        <p:txBody>
          <a:bodyPr wrap="square" rtlCol="0" anchor="t"/>
          <a:lstStyle/>
          <a:p>
            <a:pPr marL="0" indent="0" algn="ctr">
              <a:buNone/>
            </a:pPr>
            <a:r>
              <a:rPr lang="en-US" sz="1150" b="1" dirty="0">
                <a:solidFill>
                  <a:srgbClr val="151F34"/>
                </a:solidFill>
                <a:latin typeface="Arial" pitchFamily="34" charset="0"/>
                <a:ea typeface="Arial" pitchFamily="34" charset="-122"/>
                <a:cs typeface="Arial" pitchFamily="34" charset="-120"/>
              </a:rPr>
              <a:t>Outcomes fit</a:t>
            </a:r>
            <a:endParaRPr lang="en-US" sz="1150" dirty="0"/>
          </a:p>
        </p:txBody>
      </p:sp>
      <p:sp>
        <p:nvSpPr>
          <p:cNvPr id="25" name="Text 23"/>
          <p:cNvSpPr/>
          <p:nvPr/>
        </p:nvSpPr>
        <p:spPr>
          <a:xfrm>
            <a:off x="6948134" y="2971800"/>
            <a:ext cx="1487859" cy="2377440"/>
          </a:xfrm>
          <a:prstGeom prst="rect">
            <a:avLst/>
          </a:prstGeom>
          <a:noFill/>
          <a:ln/>
        </p:spPr>
        <p:txBody>
          <a:bodyPr wrap="square" rtlCol="0" anchor="t"/>
          <a:lstStyle/>
          <a:p>
            <a:pPr marL="0" indent="0" algn="ctr">
              <a:lnSpc>
                <a:spcPct val="108000"/>
              </a:lnSpc>
              <a:buNone/>
            </a:pPr>
            <a:r>
              <a:rPr lang="en-US" sz="970" dirty="0">
                <a:solidFill>
                  <a:srgbClr val="3A4150"/>
                </a:solidFill>
                <a:latin typeface="Arial" pitchFamily="34" charset="0"/>
                <a:ea typeface="Arial" pitchFamily="34" charset="-122"/>
                <a:cs typeface="Arial" pitchFamily="34" charset="-120"/>
              </a:rPr>
              <a:t>Do your outcomes align with what the funder is trying to achieve?</a:t>
            </a:r>
            <a:endParaRPr lang="en-US" sz="970" dirty="0"/>
          </a:p>
        </p:txBody>
      </p:sp>
      <p:sp>
        <p:nvSpPr>
          <p:cNvPr id="26" name="Shape 24"/>
          <p:cNvSpPr/>
          <p:nvPr/>
        </p:nvSpPr>
        <p:spPr>
          <a:xfrm>
            <a:off x="9070195" y="1746504"/>
            <a:ext cx="438912" cy="438912"/>
          </a:xfrm>
          <a:prstGeom prst="ellipse">
            <a:avLst/>
          </a:prstGeom>
          <a:solidFill>
            <a:srgbClr val="151F34"/>
          </a:solidFill>
          <a:ln w="25400">
            <a:solidFill>
              <a:srgbClr val="C9932F"/>
            </a:solidFill>
            <a:prstDash val="solid"/>
          </a:ln>
        </p:spPr>
        <p:txBody>
          <a:bodyPr/>
          <a:lstStyle/>
          <a:p>
            <a:endParaRPr lang="en-US"/>
          </a:p>
        </p:txBody>
      </p:sp>
      <p:sp>
        <p:nvSpPr>
          <p:cNvPr id="27" name="Text 25"/>
          <p:cNvSpPr/>
          <p:nvPr/>
        </p:nvSpPr>
        <p:spPr>
          <a:xfrm>
            <a:off x="9070195" y="1746504"/>
            <a:ext cx="438912" cy="438912"/>
          </a:xfrm>
          <a:prstGeom prst="rect">
            <a:avLst/>
          </a:prstGeom>
          <a:noFill/>
          <a:ln/>
        </p:spPr>
        <p:txBody>
          <a:bodyPr wrap="square" rtlCol="0" anchor="ctr"/>
          <a:lstStyle/>
          <a:p>
            <a:pPr marL="0" indent="0" algn="ctr">
              <a:buNone/>
            </a:pPr>
            <a:r>
              <a:rPr lang="en-US" sz="1300" b="1" dirty="0">
                <a:solidFill>
                  <a:srgbClr val="E4B764"/>
                </a:solidFill>
                <a:latin typeface="Arial" pitchFamily="34" charset="0"/>
                <a:ea typeface="Arial" pitchFamily="34" charset="-122"/>
                <a:cs typeface="Arial" pitchFamily="34" charset="-120"/>
              </a:rPr>
              <a:t>6</a:t>
            </a:r>
            <a:endParaRPr lang="en-US" sz="1300" dirty="0"/>
          </a:p>
        </p:txBody>
      </p:sp>
      <p:sp>
        <p:nvSpPr>
          <p:cNvPr id="28" name="Text 26"/>
          <p:cNvSpPr/>
          <p:nvPr/>
        </p:nvSpPr>
        <p:spPr>
          <a:xfrm>
            <a:off x="8545721" y="2377440"/>
            <a:ext cx="1487859" cy="594360"/>
          </a:xfrm>
          <a:prstGeom prst="rect">
            <a:avLst/>
          </a:prstGeom>
          <a:noFill/>
          <a:ln/>
        </p:spPr>
        <p:txBody>
          <a:bodyPr wrap="square" rtlCol="0" anchor="t"/>
          <a:lstStyle/>
          <a:p>
            <a:pPr marL="0" indent="0" algn="ctr">
              <a:buNone/>
            </a:pPr>
            <a:r>
              <a:rPr lang="en-US" sz="1150" b="1" dirty="0">
                <a:solidFill>
                  <a:srgbClr val="151F34"/>
                </a:solidFill>
                <a:latin typeface="Arial" pitchFamily="34" charset="0"/>
                <a:ea typeface="Arial" pitchFamily="34" charset="-122"/>
                <a:cs typeface="Arial" pitchFamily="34" charset="-120"/>
              </a:rPr>
              <a:t>Score &amp; rank</a:t>
            </a:r>
            <a:endParaRPr lang="en-US" sz="1150" dirty="0"/>
          </a:p>
        </p:txBody>
      </p:sp>
      <p:sp>
        <p:nvSpPr>
          <p:cNvPr id="29" name="Text 27"/>
          <p:cNvSpPr/>
          <p:nvPr/>
        </p:nvSpPr>
        <p:spPr>
          <a:xfrm>
            <a:off x="8545721" y="2971800"/>
            <a:ext cx="1487859" cy="2377440"/>
          </a:xfrm>
          <a:prstGeom prst="rect">
            <a:avLst/>
          </a:prstGeom>
          <a:noFill/>
          <a:ln/>
        </p:spPr>
        <p:txBody>
          <a:bodyPr wrap="square" rtlCol="0" anchor="t"/>
          <a:lstStyle/>
          <a:p>
            <a:pPr marL="0" indent="0" algn="ctr">
              <a:lnSpc>
                <a:spcPct val="108000"/>
              </a:lnSpc>
              <a:buNone/>
            </a:pPr>
            <a:r>
              <a:rPr lang="en-US" sz="970" dirty="0">
                <a:solidFill>
                  <a:srgbClr val="3A4150"/>
                </a:solidFill>
                <a:latin typeface="Arial" pitchFamily="34" charset="0"/>
                <a:ea typeface="Arial" pitchFamily="34" charset="-122"/>
                <a:cs typeface="Arial" pitchFamily="34" charset="-120"/>
              </a:rPr>
              <a:t>Your application is scored and ranked against every other applicant.</a:t>
            </a:r>
            <a:endParaRPr lang="en-US" sz="970" dirty="0"/>
          </a:p>
        </p:txBody>
      </p:sp>
      <p:sp>
        <p:nvSpPr>
          <p:cNvPr id="30" name="Shape 28"/>
          <p:cNvSpPr/>
          <p:nvPr/>
        </p:nvSpPr>
        <p:spPr>
          <a:xfrm>
            <a:off x="10667782" y="1746504"/>
            <a:ext cx="438912" cy="438912"/>
          </a:xfrm>
          <a:prstGeom prst="ellipse">
            <a:avLst/>
          </a:prstGeom>
          <a:solidFill>
            <a:srgbClr val="151F34"/>
          </a:solidFill>
          <a:ln w="25400">
            <a:solidFill>
              <a:srgbClr val="C9932F"/>
            </a:solidFill>
            <a:prstDash val="solid"/>
          </a:ln>
        </p:spPr>
        <p:txBody>
          <a:bodyPr/>
          <a:lstStyle/>
          <a:p>
            <a:endParaRPr lang="en-US"/>
          </a:p>
        </p:txBody>
      </p:sp>
      <p:sp>
        <p:nvSpPr>
          <p:cNvPr id="31" name="Text 29"/>
          <p:cNvSpPr/>
          <p:nvPr/>
        </p:nvSpPr>
        <p:spPr>
          <a:xfrm>
            <a:off x="10667782" y="1746504"/>
            <a:ext cx="438912" cy="438912"/>
          </a:xfrm>
          <a:prstGeom prst="rect">
            <a:avLst/>
          </a:prstGeom>
          <a:noFill/>
          <a:ln/>
        </p:spPr>
        <p:txBody>
          <a:bodyPr wrap="square" rtlCol="0" anchor="ctr"/>
          <a:lstStyle/>
          <a:p>
            <a:pPr marL="0" indent="0" algn="ctr">
              <a:buNone/>
            </a:pPr>
            <a:r>
              <a:rPr lang="en-US" sz="1300" b="1" dirty="0">
                <a:solidFill>
                  <a:srgbClr val="E4B764"/>
                </a:solidFill>
                <a:latin typeface="Arial" pitchFamily="34" charset="0"/>
                <a:ea typeface="Arial" pitchFamily="34" charset="-122"/>
                <a:cs typeface="Arial" pitchFamily="34" charset="-120"/>
              </a:rPr>
              <a:t>7</a:t>
            </a:r>
            <a:endParaRPr lang="en-US" sz="1300" dirty="0"/>
          </a:p>
        </p:txBody>
      </p:sp>
      <p:sp>
        <p:nvSpPr>
          <p:cNvPr id="32" name="Text 30"/>
          <p:cNvSpPr/>
          <p:nvPr/>
        </p:nvSpPr>
        <p:spPr>
          <a:xfrm>
            <a:off x="10143309" y="2377440"/>
            <a:ext cx="1487859" cy="594360"/>
          </a:xfrm>
          <a:prstGeom prst="rect">
            <a:avLst/>
          </a:prstGeom>
          <a:noFill/>
          <a:ln/>
        </p:spPr>
        <p:txBody>
          <a:bodyPr wrap="square" rtlCol="0" anchor="t"/>
          <a:lstStyle/>
          <a:p>
            <a:pPr marL="0" indent="0" algn="ctr">
              <a:buNone/>
            </a:pPr>
            <a:r>
              <a:rPr lang="en-US" sz="1150" b="1" dirty="0">
                <a:solidFill>
                  <a:srgbClr val="151F34"/>
                </a:solidFill>
                <a:latin typeface="Arial" pitchFamily="34" charset="0"/>
                <a:ea typeface="Arial" pitchFamily="34" charset="-122"/>
                <a:cs typeface="Arial" pitchFamily="34" charset="-120"/>
              </a:rPr>
              <a:t>Decision</a:t>
            </a:r>
            <a:endParaRPr lang="en-US" sz="1150" dirty="0"/>
          </a:p>
        </p:txBody>
      </p:sp>
      <p:sp>
        <p:nvSpPr>
          <p:cNvPr id="33" name="Text 31"/>
          <p:cNvSpPr/>
          <p:nvPr/>
        </p:nvSpPr>
        <p:spPr>
          <a:xfrm>
            <a:off x="10143309" y="2971800"/>
            <a:ext cx="1487859" cy="2377440"/>
          </a:xfrm>
          <a:prstGeom prst="rect">
            <a:avLst/>
          </a:prstGeom>
          <a:noFill/>
          <a:ln/>
        </p:spPr>
        <p:txBody>
          <a:bodyPr wrap="square" rtlCol="0" anchor="t"/>
          <a:lstStyle/>
          <a:p>
            <a:pPr marL="0" indent="0" algn="ctr">
              <a:lnSpc>
                <a:spcPct val="108000"/>
              </a:lnSpc>
              <a:buNone/>
            </a:pPr>
            <a:r>
              <a:rPr lang="en-US" sz="970" dirty="0">
                <a:solidFill>
                  <a:srgbClr val="3A4150"/>
                </a:solidFill>
                <a:latin typeface="Arial" pitchFamily="34" charset="0"/>
                <a:ea typeface="Arial" pitchFamily="34" charset="-122"/>
                <a:cs typeface="Arial" pitchFamily="34" charset="-120"/>
              </a:rPr>
              <a:t>A funding decision is made, usually within a stated timeframe.</a:t>
            </a:r>
            <a:endParaRPr lang="en-US" sz="970" dirty="0"/>
          </a:p>
        </p:txBody>
      </p:sp>
      <p:sp>
        <p:nvSpPr>
          <p:cNvPr id="34" name="Text 32"/>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35" name="Text 33"/>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19</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2" grpId="0" animBg="1"/>
      <p:bldP spid="13" grpId="0" animBg="1"/>
      <p:bldP spid="16" grpId="0" animBg="1"/>
      <p:bldP spid="17" grpId="0" animBg="1"/>
      <p:bldP spid="20" grpId="0" animBg="1"/>
      <p:bldP spid="21" grpId="0" animBg="1"/>
      <p:bldP spid="24" grpId="0" animBg="1"/>
      <p:bldP spid="25" grpId="0" animBg="1"/>
      <p:bldP spid="28" grpId="0" animBg="1"/>
      <p:bldP spid="29" grpId="0" animBg="1"/>
      <p:bldP spid="32" grpId="0" animBg="1"/>
      <p:bldP spid="3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170432"/>
          </a:xfrm>
          <a:prstGeom prst="rect">
            <a:avLst/>
          </a:prstGeom>
          <a:solidFill>
            <a:srgbClr val="EEF0F4"/>
          </a:solidFill>
          <a:ln/>
        </p:spPr>
        <p:txBody>
          <a:bodyPr/>
          <a:lstStyle/>
          <a:p>
            <a:endParaRPr lang="en-US"/>
          </a:p>
        </p:txBody>
      </p:sp>
      <p:sp>
        <p:nvSpPr>
          <p:cNvPr id="3" name="Text 1"/>
          <p:cNvSpPr/>
          <p:nvPr/>
        </p:nvSpPr>
        <p:spPr>
          <a:xfrm>
            <a:off x="548640" y="292608"/>
            <a:ext cx="9144000" cy="274320"/>
          </a:xfrm>
          <a:prstGeom prst="rect">
            <a:avLst/>
          </a:prstGeom>
          <a:noFill/>
          <a:ln/>
        </p:spPr>
        <p:txBody>
          <a:bodyPr wrap="square" rtlCol="0" anchor="ctr"/>
          <a:lstStyle/>
          <a:p>
            <a:pPr marL="0" indent="0">
              <a:buNone/>
            </a:pPr>
            <a:r>
              <a:rPr lang="en-US" sz="1200" b="1" kern="0" spc="150" dirty="0">
                <a:solidFill>
                  <a:srgbClr val="C9932F"/>
                </a:solidFill>
                <a:latin typeface="Arial" pitchFamily="34" charset="0"/>
                <a:ea typeface="Arial" pitchFamily="34" charset="-122"/>
                <a:cs typeface="Arial" pitchFamily="34" charset="-120"/>
              </a:rPr>
              <a:t>THE QUESTION BEHIND THE QUESTION</a:t>
            </a:r>
            <a:endParaRPr lang="en-US" sz="1200" dirty="0"/>
          </a:p>
        </p:txBody>
      </p:sp>
      <p:sp>
        <p:nvSpPr>
          <p:cNvPr id="4" name="Text 2"/>
          <p:cNvSpPr/>
          <p:nvPr/>
        </p:nvSpPr>
        <p:spPr>
          <a:xfrm>
            <a:off x="548640" y="548640"/>
            <a:ext cx="11064240" cy="594360"/>
          </a:xfrm>
          <a:prstGeom prst="rect">
            <a:avLst/>
          </a:prstGeom>
          <a:noFill/>
          <a:ln/>
        </p:spPr>
        <p:txBody>
          <a:bodyPr wrap="square" rtlCol="0" anchor="ctr"/>
          <a:lstStyle/>
          <a:p>
            <a:pPr marL="0" indent="0">
              <a:buNone/>
            </a:pPr>
            <a:r>
              <a:rPr lang="en-US" sz="2700" b="1" dirty="0">
                <a:solidFill>
                  <a:srgbClr val="151F34"/>
                </a:solidFill>
                <a:latin typeface="Arial" pitchFamily="34" charset="0"/>
                <a:ea typeface="Arial" pitchFamily="34" charset="-122"/>
                <a:cs typeface="Arial" pitchFamily="34" charset="-120"/>
              </a:rPr>
              <a:t>Bid Credibility</a:t>
            </a:r>
            <a:endParaRPr lang="en-US" sz="2700" dirty="0"/>
          </a:p>
        </p:txBody>
      </p:sp>
      <p:sp>
        <p:nvSpPr>
          <p:cNvPr id="5" name="Shape 3"/>
          <p:cNvSpPr/>
          <p:nvPr/>
        </p:nvSpPr>
        <p:spPr>
          <a:xfrm>
            <a:off x="548640" y="1508760"/>
            <a:ext cx="5349240" cy="502920"/>
          </a:xfrm>
          <a:prstGeom prst="rect">
            <a:avLst/>
          </a:prstGeom>
          <a:solidFill>
            <a:srgbClr val="151F34"/>
          </a:solidFill>
          <a:ln/>
        </p:spPr>
        <p:txBody>
          <a:bodyPr/>
          <a:lstStyle/>
          <a:p>
            <a:endParaRPr lang="en-US"/>
          </a:p>
        </p:txBody>
      </p:sp>
      <p:sp>
        <p:nvSpPr>
          <p:cNvPr id="6" name="Text 4"/>
          <p:cNvSpPr/>
          <p:nvPr/>
        </p:nvSpPr>
        <p:spPr>
          <a:xfrm>
            <a:off x="731520" y="1508760"/>
            <a:ext cx="5029200" cy="502920"/>
          </a:xfrm>
          <a:prstGeom prst="rect">
            <a:avLst/>
          </a:prstGeom>
          <a:noFill/>
          <a:ln/>
        </p:spPr>
        <p:txBody>
          <a:bodyPr wrap="square" rtlCol="0" anchor="ctr"/>
          <a:lstStyle/>
          <a:p>
            <a:pPr marL="0" indent="0">
              <a:buNone/>
            </a:pPr>
            <a:r>
              <a:rPr lang="en-US" sz="1500" b="1" dirty="0">
                <a:solidFill>
                  <a:srgbClr val="FFFFFF"/>
                </a:solidFill>
                <a:latin typeface="Arial" pitchFamily="34" charset="0"/>
                <a:ea typeface="Arial" pitchFamily="34" charset="-122"/>
                <a:cs typeface="Arial" pitchFamily="34" charset="-120"/>
              </a:rPr>
              <a:t>"Do we trust you enough to give you a grant?"</a:t>
            </a:r>
            <a:endParaRPr lang="en-US" sz="1500" dirty="0"/>
          </a:p>
        </p:txBody>
      </p:sp>
      <p:sp>
        <p:nvSpPr>
          <p:cNvPr id="7" name="Text 5"/>
          <p:cNvSpPr/>
          <p:nvPr/>
        </p:nvSpPr>
        <p:spPr>
          <a:xfrm>
            <a:off x="685800" y="2148840"/>
            <a:ext cx="5120640" cy="3931920"/>
          </a:xfrm>
          <a:prstGeom prst="rect">
            <a:avLst/>
          </a:prstGeom>
          <a:noFill/>
          <a:ln/>
        </p:spPr>
        <p:txBody>
          <a:bodyPr wrap="square" rtlCol="0" anchor="t"/>
          <a:lstStyle/>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This is about financial risk and reputational risk to the funder</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It matters most with core funders and capital funders, where the money underwrites your whole organisation, not just one project</a:t>
            </a:r>
            <a:endParaRPr lang="en-US" sz="1350" dirty="0"/>
          </a:p>
        </p:txBody>
      </p:sp>
      <p:sp>
        <p:nvSpPr>
          <p:cNvPr id="8" name="Shape 6"/>
          <p:cNvSpPr/>
          <p:nvPr/>
        </p:nvSpPr>
        <p:spPr>
          <a:xfrm>
            <a:off x="6291072" y="1508760"/>
            <a:ext cx="5349240" cy="502920"/>
          </a:xfrm>
          <a:prstGeom prst="rect">
            <a:avLst/>
          </a:prstGeom>
          <a:solidFill>
            <a:srgbClr val="151F34"/>
          </a:solidFill>
          <a:ln/>
        </p:spPr>
        <p:txBody>
          <a:bodyPr/>
          <a:lstStyle/>
          <a:p>
            <a:endParaRPr lang="en-US"/>
          </a:p>
        </p:txBody>
      </p:sp>
      <p:sp>
        <p:nvSpPr>
          <p:cNvPr id="9" name="Text 7"/>
          <p:cNvSpPr/>
          <p:nvPr/>
        </p:nvSpPr>
        <p:spPr>
          <a:xfrm>
            <a:off x="6473952" y="1508760"/>
            <a:ext cx="5029200" cy="502920"/>
          </a:xfrm>
          <a:prstGeom prst="rect">
            <a:avLst/>
          </a:prstGeom>
          <a:noFill/>
          <a:ln/>
        </p:spPr>
        <p:txBody>
          <a:bodyPr wrap="square" rtlCol="0" anchor="ctr"/>
          <a:lstStyle/>
          <a:p>
            <a:pPr marL="0" indent="0">
              <a:buNone/>
            </a:pPr>
            <a:r>
              <a:rPr lang="en-US" sz="1500" b="1" dirty="0">
                <a:solidFill>
                  <a:srgbClr val="FFFFFF"/>
                </a:solidFill>
                <a:latin typeface="Arial" pitchFamily="34" charset="0"/>
                <a:ea typeface="Arial" pitchFamily="34" charset="-122"/>
                <a:cs typeface="Arial" pitchFamily="34" charset="-120"/>
              </a:rPr>
              <a:t>"Do we believe you can deliver this project?"</a:t>
            </a:r>
            <a:endParaRPr lang="en-US" sz="1500" dirty="0"/>
          </a:p>
        </p:txBody>
      </p:sp>
      <p:sp>
        <p:nvSpPr>
          <p:cNvPr id="10" name="Text 8"/>
          <p:cNvSpPr/>
          <p:nvPr/>
        </p:nvSpPr>
        <p:spPr>
          <a:xfrm>
            <a:off x="6428232" y="2148840"/>
            <a:ext cx="5120640" cy="3931920"/>
          </a:xfrm>
          <a:prstGeom prst="rect">
            <a:avLst/>
          </a:prstGeom>
          <a:noFill/>
          <a:ln/>
        </p:spPr>
        <p:txBody>
          <a:bodyPr wrap="square" rtlCol="0" anchor="t"/>
          <a:lstStyle/>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This is about the risk of outcomes not being achieved, and the reputational risk that follows</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It matters most with project funders, who are backing a specific, time-limited piece of work</a:t>
            </a:r>
            <a:endParaRPr lang="en-US" sz="1350" dirty="0"/>
          </a:p>
        </p:txBody>
      </p:sp>
      <p:sp>
        <p:nvSpPr>
          <p:cNvPr id="11" name="Text 9"/>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12" name="Text 10"/>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20</a:t>
            </a:r>
            <a:endParaRPr lang="en-US"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170432"/>
          </a:xfrm>
          <a:prstGeom prst="rect">
            <a:avLst/>
          </a:prstGeom>
          <a:solidFill>
            <a:srgbClr val="EEF0F4"/>
          </a:solidFill>
          <a:ln/>
        </p:spPr>
        <p:txBody>
          <a:bodyPr/>
          <a:lstStyle/>
          <a:p>
            <a:endParaRPr lang="en-US"/>
          </a:p>
        </p:txBody>
      </p:sp>
      <p:sp>
        <p:nvSpPr>
          <p:cNvPr id="3" name="Text 1"/>
          <p:cNvSpPr/>
          <p:nvPr/>
        </p:nvSpPr>
        <p:spPr>
          <a:xfrm>
            <a:off x="548640" y="292608"/>
            <a:ext cx="9144000" cy="274320"/>
          </a:xfrm>
          <a:prstGeom prst="rect">
            <a:avLst/>
          </a:prstGeom>
          <a:noFill/>
          <a:ln/>
        </p:spPr>
        <p:txBody>
          <a:bodyPr wrap="square" rtlCol="0" anchor="ctr"/>
          <a:lstStyle/>
          <a:p>
            <a:pPr marL="0" indent="0">
              <a:buNone/>
            </a:pPr>
            <a:r>
              <a:rPr lang="en-US" sz="1200" b="1" kern="0" spc="150" dirty="0">
                <a:solidFill>
                  <a:srgbClr val="C9932F"/>
                </a:solidFill>
                <a:latin typeface="Arial" pitchFamily="34" charset="0"/>
                <a:ea typeface="Arial" pitchFamily="34" charset="-122"/>
                <a:cs typeface="Arial" pitchFamily="34" charset="-120"/>
              </a:rPr>
              <a:t>BUILDING IT DELIBERATELY</a:t>
            </a:r>
            <a:endParaRPr lang="en-US" sz="1200" dirty="0"/>
          </a:p>
        </p:txBody>
      </p:sp>
      <p:sp>
        <p:nvSpPr>
          <p:cNvPr id="4" name="Text 2"/>
          <p:cNvSpPr/>
          <p:nvPr/>
        </p:nvSpPr>
        <p:spPr>
          <a:xfrm>
            <a:off x="548640" y="548640"/>
            <a:ext cx="11064240" cy="594360"/>
          </a:xfrm>
          <a:prstGeom prst="rect">
            <a:avLst/>
          </a:prstGeom>
          <a:noFill/>
          <a:ln/>
        </p:spPr>
        <p:txBody>
          <a:bodyPr wrap="square" rtlCol="0" anchor="ctr"/>
          <a:lstStyle/>
          <a:p>
            <a:pPr marL="0" indent="0">
              <a:buNone/>
            </a:pPr>
            <a:r>
              <a:rPr lang="en-US" sz="2700" b="1" dirty="0">
                <a:solidFill>
                  <a:srgbClr val="151F34"/>
                </a:solidFill>
                <a:latin typeface="Arial" pitchFamily="34" charset="0"/>
                <a:ea typeface="Arial" pitchFamily="34" charset="-122"/>
                <a:cs typeface="Arial" pitchFamily="34" charset="-120"/>
              </a:rPr>
              <a:t>What Impacts on Credibility?</a:t>
            </a:r>
            <a:endParaRPr lang="en-US" sz="2700" dirty="0"/>
          </a:p>
        </p:txBody>
      </p:sp>
      <p:sp>
        <p:nvSpPr>
          <p:cNvPr id="5" name="Shape 3"/>
          <p:cNvSpPr/>
          <p:nvPr/>
        </p:nvSpPr>
        <p:spPr>
          <a:xfrm>
            <a:off x="548640" y="1508760"/>
            <a:ext cx="5349240" cy="502920"/>
          </a:xfrm>
          <a:prstGeom prst="rect">
            <a:avLst/>
          </a:prstGeom>
          <a:solidFill>
            <a:srgbClr val="151F34"/>
          </a:solidFill>
          <a:ln/>
        </p:spPr>
        <p:txBody>
          <a:bodyPr/>
          <a:lstStyle/>
          <a:p>
            <a:endParaRPr lang="en-US"/>
          </a:p>
        </p:txBody>
      </p:sp>
      <p:sp>
        <p:nvSpPr>
          <p:cNvPr id="6" name="Text 4"/>
          <p:cNvSpPr/>
          <p:nvPr/>
        </p:nvSpPr>
        <p:spPr>
          <a:xfrm>
            <a:off x="731520" y="1508760"/>
            <a:ext cx="5029200" cy="502920"/>
          </a:xfrm>
          <a:prstGeom prst="rect">
            <a:avLst/>
          </a:prstGeom>
          <a:noFill/>
          <a:ln/>
        </p:spPr>
        <p:txBody>
          <a:bodyPr wrap="square" rtlCol="0" anchor="ctr"/>
          <a:lstStyle/>
          <a:p>
            <a:pPr marL="0" indent="0">
              <a:buNone/>
            </a:pPr>
            <a:r>
              <a:rPr lang="en-US" sz="1500" b="1" dirty="0">
                <a:solidFill>
                  <a:srgbClr val="FFFFFF"/>
                </a:solidFill>
                <a:latin typeface="Arial" pitchFamily="34" charset="0"/>
                <a:ea typeface="Arial" pitchFamily="34" charset="-122"/>
                <a:cs typeface="Arial" pitchFamily="34" charset="-120"/>
              </a:rPr>
              <a:t>What damages it</a:t>
            </a:r>
            <a:endParaRPr lang="en-US" sz="1500" dirty="0"/>
          </a:p>
        </p:txBody>
      </p:sp>
      <p:sp>
        <p:nvSpPr>
          <p:cNvPr id="7" name="Text 5"/>
          <p:cNvSpPr/>
          <p:nvPr/>
        </p:nvSpPr>
        <p:spPr>
          <a:xfrm>
            <a:off x="685800" y="2148840"/>
            <a:ext cx="5120640" cy="3931920"/>
          </a:xfrm>
          <a:prstGeom prst="rect">
            <a:avLst/>
          </a:prstGeom>
          <a:noFill/>
          <a:ln/>
        </p:spPr>
        <p:txBody>
          <a:bodyPr wrap="square" rtlCol="0" anchor="t"/>
          <a:lstStyle/>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Being a new or small organisation, or showing financial instability</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Negative media coverage, or a negative experience with a previous funder</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Overdue reporting or late accounts with OSCR or Companies House</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Poor financial monitoring on a previous grant</a:t>
            </a:r>
            <a:endParaRPr lang="en-US" sz="1350" dirty="0"/>
          </a:p>
        </p:txBody>
      </p:sp>
      <p:sp>
        <p:nvSpPr>
          <p:cNvPr id="8" name="Shape 6"/>
          <p:cNvSpPr/>
          <p:nvPr/>
        </p:nvSpPr>
        <p:spPr>
          <a:xfrm>
            <a:off x="6291072" y="1508760"/>
            <a:ext cx="5349240" cy="502920"/>
          </a:xfrm>
          <a:prstGeom prst="rect">
            <a:avLst/>
          </a:prstGeom>
          <a:solidFill>
            <a:srgbClr val="151F34"/>
          </a:solidFill>
          <a:ln/>
        </p:spPr>
        <p:txBody>
          <a:bodyPr/>
          <a:lstStyle/>
          <a:p>
            <a:endParaRPr lang="en-US"/>
          </a:p>
        </p:txBody>
      </p:sp>
      <p:sp>
        <p:nvSpPr>
          <p:cNvPr id="9" name="Text 7"/>
          <p:cNvSpPr/>
          <p:nvPr/>
        </p:nvSpPr>
        <p:spPr>
          <a:xfrm>
            <a:off x="6473952" y="1508760"/>
            <a:ext cx="5029200" cy="502920"/>
          </a:xfrm>
          <a:prstGeom prst="rect">
            <a:avLst/>
          </a:prstGeom>
          <a:noFill/>
          <a:ln/>
        </p:spPr>
        <p:txBody>
          <a:bodyPr wrap="square" rtlCol="0" anchor="ctr"/>
          <a:lstStyle/>
          <a:p>
            <a:pPr marL="0" indent="0">
              <a:buNone/>
            </a:pPr>
            <a:r>
              <a:rPr lang="en-US" sz="1500" b="1" dirty="0">
                <a:solidFill>
                  <a:srgbClr val="FFFFFF"/>
                </a:solidFill>
                <a:latin typeface="Arial" pitchFamily="34" charset="0"/>
                <a:ea typeface="Arial" pitchFamily="34" charset="-122"/>
                <a:cs typeface="Arial" pitchFamily="34" charset="-120"/>
              </a:rPr>
              <a:t>What builds it, year-round</a:t>
            </a:r>
            <a:endParaRPr lang="en-US" sz="1500" dirty="0"/>
          </a:p>
        </p:txBody>
      </p:sp>
      <p:sp>
        <p:nvSpPr>
          <p:cNvPr id="10" name="Text 8"/>
          <p:cNvSpPr/>
          <p:nvPr/>
        </p:nvSpPr>
        <p:spPr>
          <a:xfrm>
            <a:off x="6428232" y="2148840"/>
            <a:ext cx="5120640" cy="3931920"/>
          </a:xfrm>
          <a:prstGeom prst="rect">
            <a:avLst/>
          </a:prstGeom>
          <a:noFill/>
          <a:ln/>
        </p:spPr>
        <p:txBody>
          <a:bodyPr wrap="square" rtlCol="0" anchor="t"/>
          <a:lstStyle/>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Resolving any of the negatives above, proactively, before a funder finds them</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Strong stewardship and grant reporting on every award you receive</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Being up to date with regulator reporting (OSCR, Companies House)</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An active online presence, recognised awards, and genuine partnerships</a:t>
            </a:r>
            <a:endParaRPr lang="en-US" sz="1350" dirty="0"/>
          </a:p>
        </p:txBody>
      </p:sp>
      <p:sp>
        <p:nvSpPr>
          <p:cNvPr id="11" name="Text 9"/>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12" name="Text 10"/>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21</a:t>
            </a:r>
            <a:endParaRPr lang="en-US" sz="9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ACF5420C-97E3-535A-710A-32480B495493}"/>
              </a:ext>
            </a:extLst>
          </p:cNvPr>
          <p:cNvPicPr>
            <a:picLocks noChangeAspect="1"/>
          </p:cNvPicPr>
          <p:nvPr/>
        </p:nvPicPr>
        <p:blipFill>
          <a:blip r:embed="rId2"/>
          <a:srcRect t="19"/>
          <a:stretch>
            <a:fillRect/>
          </a:stretch>
        </p:blipFill>
        <p:spPr>
          <a:xfrm>
            <a:off x="20" y="1282"/>
            <a:ext cx="12191980" cy="6856718"/>
          </a:xfrm>
          <a:prstGeom prst="rect">
            <a:avLst/>
          </a:prstGeom>
        </p:spPr>
      </p:pic>
    </p:spTree>
    <p:extLst>
      <p:ext uri="{BB962C8B-B14F-4D97-AF65-F5344CB8AC3E}">
        <p14:creationId xmlns:p14="http://schemas.microsoft.com/office/powerpoint/2010/main" val="284677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3">
    <p:bg>
      <p:bgPr>
        <a:solidFill>
          <a:srgbClr val="151F34"/>
        </a:solidFill>
        <a:effectLst/>
      </p:bgPr>
    </p:bg>
    <p:spTree>
      <p:nvGrpSpPr>
        <p:cNvPr id="1" name=""/>
        <p:cNvGrpSpPr/>
        <p:nvPr/>
      </p:nvGrpSpPr>
      <p:grpSpPr>
        <a:xfrm>
          <a:off x="0" y="0"/>
          <a:ext cx="0" cy="0"/>
          <a:chOff x="0" y="0"/>
          <a:chExt cx="0" cy="0"/>
        </a:xfrm>
      </p:grpSpPr>
      <p:pic>
        <p:nvPicPr>
          <p:cNvPr id="2" name="Image 0" descr="img/vince-fleming-aZVpxRydiJk-unsplash.jpg"/>
          <p:cNvPicPr>
            <a:picLocks noChangeAspect="1"/>
          </p:cNvPicPr>
          <p:nvPr/>
        </p:nvPicPr>
        <p:blipFill>
          <a:blip r:embed="rId3"/>
          <a:stretch>
            <a:fillRect/>
          </a:stretch>
        </p:blipFill>
        <p:spPr>
          <a:xfrm>
            <a:off x="6903720" y="0"/>
            <a:ext cx="5285232" cy="6858000"/>
          </a:xfrm>
          <a:prstGeom prst="rect">
            <a:avLst/>
          </a:prstGeom>
        </p:spPr>
      </p:pic>
      <p:sp>
        <p:nvSpPr>
          <p:cNvPr id="3" name="Shape 0"/>
          <p:cNvSpPr/>
          <p:nvPr/>
        </p:nvSpPr>
        <p:spPr>
          <a:xfrm>
            <a:off x="6903720" y="0"/>
            <a:ext cx="5285232" cy="6858000"/>
          </a:xfrm>
          <a:prstGeom prst="rect">
            <a:avLst/>
          </a:prstGeom>
          <a:solidFill>
            <a:srgbClr val="151F34">
              <a:alpha val="75000"/>
            </a:srgbClr>
          </a:solidFill>
          <a:ln/>
        </p:spPr>
        <p:txBody>
          <a:bodyPr/>
          <a:lstStyle/>
          <a:p>
            <a:endParaRPr lang="en-US"/>
          </a:p>
        </p:txBody>
      </p:sp>
      <p:sp>
        <p:nvSpPr>
          <p:cNvPr id="4" name="Shape 1"/>
          <p:cNvSpPr/>
          <p:nvPr/>
        </p:nvSpPr>
        <p:spPr>
          <a:xfrm>
            <a:off x="0" y="0"/>
            <a:ext cx="6949440" cy="6858000"/>
          </a:xfrm>
          <a:prstGeom prst="rect">
            <a:avLst/>
          </a:prstGeom>
          <a:solidFill>
            <a:srgbClr val="151F34"/>
          </a:solidFill>
          <a:ln/>
        </p:spPr>
        <p:txBody>
          <a:bodyPr/>
          <a:lstStyle/>
          <a:p>
            <a:endParaRPr lang="en-US"/>
          </a:p>
        </p:txBody>
      </p:sp>
      <p:sp>
        <p:nvSpPr>
          <p:cNvPr id="5" name="Text 2"/>
          <p:cNvSpPr/>
          <p:nvPr/>
        </p:nvSpPr>
        <p:spPr>
          <a:xfrm>
            <a:off x="640080" y="2331720"/>
            <a:ext cx="2743200" cy="1188720"/>
          </a:xfrm>
          <a:prstGeom prst="rect">
            <a:avLst/>
          </a:prstGeom>
          <a:noFill/>
          <a:ln/>
        </p:spPr>
        <p:txBody>
          <a:bodyPr wrap="square" rtlCol="0" anchor="ctr"/>
          <a:lstStyle/>
          <a:p>
            <a:pPr marL="0" indent="0">
              <a:buNone/>
            </a:pPr>
            <a:r>
              <a:rPr lang="en-US" sz="7800" b="1" dirty="0">
                <a:solidFill>
                  <a:srgbClr val="1D2A45"/>
                </a:solidFill>
                <a:latin typeface="Arial" pitchFamily="34" charset="0"/>
                <a:ea typeface="Arial" pitchFamily="34" charset="-122"/>
                <a:cs typeface="Arial" pitchFamily="34" charset="-120"/>
              </a:rPr>
              <a:t>04</a:t>
            </a:r>
            <a:endParaRPr lang="en-US" sz="7800" dirty="0"/>
          </a:p>
        </p:txBody>
      </p:sp>
      <p:sp>
        <p:nvSpPr>
          <p:cNvPr id="6" name="Shape 3"/>
          <p:cNvSpPr/>
          <p:nvPr/>
        </p:nvSpPr>
        <p:spPr>
          <a:xfrm>
            <a:off x="685800" y="3611880"/>
            <a:ext cx="1005840" cy="0"/>
          </a:xfrm>
          <a:prstGeom prst="line">
            <a:avLst/>
          </a:prstGeom>
          <a:noFill/>
          <a:ln w="38100">
            <a:solidFill>
              <a:srgbClr val="C9932F"/>
            </a:solidFill>
            <a:prstDash val="solid"/>
          </a:ln>
        </p:spPr>
        <p:txBody>
          <a:bodyPr/>
          <a:lstStyle/>
          <a:p>
            <a:endParaRPr lang="en-US"/>
          </a:p>
        </p:txBody>
      </p:sp>
      <p:sp>
        <p:nvSpPr>
          <p:cNvPr id="7" name="Text 4"/>
          <p:cNvSpPr/>
          <p:nvPr/>
        </p:nvSpPr>
        <p:spPr>
          <a:xfrm>
            <a:off x="640080" y="3703320"/>
            <a:ext cx="5943600" cy="1371600"/>
          </a:xfrm>
          <a:prstGeom prst="rect">
            <a:avLst/>
          </a:prstGeom>
          <a:noFill/>
          <a:ln/>
        </p:spPr>
        <p:txBody>
          <a:bodyPr wrap="square" rtlCol="0" anchor="ctr"/>
          <a:lstStyle/>
          <a:p>
            <a:pPr marL="0" indent="0">
              <a:buNone/>
            </a:pPr>
            <a:r>
              <a:rPr lang="en-US" sz="3400" b="1" dirty="0">
                <a:solidFill>
                  <a:srgbClr val="FFFFFF"/>
                </a:solidFill>
                <a:latin typeface="Arial" pitchFamily="34" charset="0"/>
                <a:ea typeface="Arial" pitchFamily="34" charset="-122"/>
                <a:cs typeface="Arial" pitchFamily="34" charset="-120"/>
              </a:rPr>
              <a:t>Funding Your Core Costs</a:t>
            </a:r>
            <a:endParaRPr lang="en-US" sz="3400" dirty="0"/>
          </a:p>
        </p:txBody>
      </p:sp>
      <p:sp>
        <p:nvSpPr>
          <p:cNvPr id="8" name="Text 5"/>
          <p:cNvSpPr/>
          <p:nvPr/>
        </p:nvSpPr>
        <p:spPr>
          <a:xfrm>
            <a:off x="640080" y="4892040"/>
            <a:ext cx="5852160" cy="914400"/>
          </a:xfrm>
          <a:prstGeom prst="rect">
            <a:avLst/>
          </a:prstGeom>
          <a:noFill/>
          <a:ln/>
        </p:spPr>
        <p:txBody>
          <a:bodyPr wrap="square" rtlCol="0" anchor="ctr"/>
          <a:lstStyle/>
          <a:p>
            <a:pPr marL="0" indent="0">
              <a:buNone/>
            </a:pPr>
            <a:r>
              <a:rPr lang="en-US" sz="1450" dirty="0">
                <a:solidFill>
                  <a:srgbClr val="C6CCD8"/>
                </a:solidFill>
                <a:latin typeface="Arial" pitchFamily="34" charset="0"/>
                <a:ea typeface="Arial" pitchFamily="34" charset="-122"/>
                <a:cs typeface="Arial" pitchFamily="34" charset="-120"/>
              </a:rPr>
              <a:t>Not every funder will pay for a project. Some will keep the lights on.</a:t>
            </a:r>
            <a:endParaRPr lang="en-US" sz="1450" dirty="0"/>
          </a:p>
        </p:txBody>
      </p:sp>
      <p:sp>
        <p:nvSpPr>
          <p:cNvPr id="9" name="Text 6"/>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10" name="Text 7"/>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22</a:t>
            </a:r>
            <a:endParaRPr lang="en-US" sz="9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170432"/>
          </a:xfrm>
          <a:prstGeom prst="rect">
            <a:avLst/>
          </a:prstGeom>
          <a:solidFill>
            <a:srgbClr val="EEF0F4"/>
          </a:solidFill>
          <a:ln/>
        </p:spPr>
        <p:txBody>
          <a:bodyPr/>
          <a:lstStyle/>
          <a:p>
            <a:endParaRPr lang="en-US"/>
          </a:p>
        </p:txBody>
      </p:sp>
      <p:sp>
        <p:nvSpPr>
          <p:cNvPr id="3" name="Text 1"/>
          <p:cNvSpPr/>
          <p:nvPr/>
        </p:nvSpPr>
        <p:spPr>
          <a:xfrm>
            <a:off x="548640" y="292608"/>
            <a:ext cx="9144000" cy="274320"/>
          </a:xfrm>
          <a:prstGeom prst="rect">
            <a:avLst/>
          </a:prstGeom>
          <a:noFill/>
          <a:ln/>
        </p:spPr>
        <p:txBody>
          <a:bodyPr wrap="square" rtlCol="0" anchor="ctr"/>
          <a:lstStyle/>
          <a:p>
            <a:pPr marL="0" indent="0">
              <a:buNone/>
            </a:pPr>
            <a:r>
              <a:rPr lang="en-US" sz="1200" b="1" kern="0" spc="150" dirty="0">
                <a:solidFill>
                  <a:srgbClr val="C9932F"/>
                </a:solidFill>
                <a:latin typeface="Arial" pitchFamily="34" charset="0"/>
                <a:ea typeface="Arial" pitchFamily="34" charset="-122"/>
                <a:cs typeface="Arial" pitchFamily="34" charset="-120"/>
              </a:rPr>
              <a:t>THE COSTS EVERYONE FORGETS</a:t>
            </a:r>
            <a:endParaRPr lang="en-US" sz="1200" dirty="0"/>
          </a:p>
        </p:txBody>
      </p:sp>
      <p:sp>
        <p:nvSpPr>
          <p:cNvPr id="4" name="Text 2"/>
          <p:cNvSpPr/>
          <p:nvPr/>
        </p:nvSpPr>
        <p:spPr>
          <a:xfrm>
            <a:off x="548640" y="548640"/>
            <a:ext cx="11064240" cy="594360"/>
          </a:xfrm>
          <a:prstGeom prst="rect">
            <a:avLst/>
          </a:prstGeom>
          <a:noFill/>
          <a:ln/>
        </p:spPr>
        <p:txBody>
          <a:bodyPr wrap="square" rtlCol="0" anchor="ctr"/>
          <a:lstStyle/>
          <a:p>
            <a:pPr marL="0" indent="0">
              <a:buNone/>
            </a:pPr>
            <a:r>
              <a:rPr lang="en-US" sz="2700" b="1" dirty="0">
                <a:solidFill>
                  <a:srgbClr val="151F34"/>
                </a:solidFill>
                <a:latin typeface="Arial" pitchFamily="34" charset="0"/>
                <a:ea typeface="Arial" pitchFamily="34" charset="-122"/>
                <a:cs typeface="Arial" pitchFamily="34" charset="-120"/>
              </a:rPr>
              <a:t>What Are Core Costs?</a:t>
            </a:r>
            <a:endParaRPr lang="en-US" sz="2700" dirty="0"/>
          </a:p>
        </p:txBody>
      </p:sp>
      <p:sp>
        <p:nvSpPr>
          <p:cNvPr id="5" name="Shape 3"/>
          <p:cNvSpPr/>
          <p:nvPr/>
        </p:nvSpPr>
        <p:spPr>
          <a:xfrm>
            <a:off x="548640" y="1508760"/>
            <a:ext cx="5349240" cy="502920"/>
          </a:xfrm>
          <a:prstGeom prst="rect">
            <a:avLst/>
          </a:prstGeom>
          <a:solidFill>
            <a:srgbClr val="151F34"/>
          </a:solidFill>
          <a:ln/>
        </p:spPr>
        <p:txBody>
          <a:bodyPr/>
          <a:lstStyle/>
          <a:p>
            <a:endParaRPr lang="en-US"/>
          </a:p>
        </p:txBody>
      </p:sp>
      <p:sp>
        <p:nvSpPr>
          <p:cNvPr id="6" name="Text 4"/>
          <p:cNvSpPr/>
          <p:nvPr/>
        </p:nvSpPr>
        <p:spPr>
          <a:xfrm>
            <a:off x="731520" y="1508760"/>
            <a:ext cx="5029200" cy="502920"/>
          </a:xfrm>
          <a:prstGeom prst="rect">
            <a:avLst/>
          </a:prstGeom>
          <a:noFill/>
          <a:ln/>
        </p:spPr>
        <p:txBody>
          <a:bodyPr wrap="square" rtlCol="0" anchor="ctr"/>
          <a:lstStyle/>
          <a:p>
            <a:pPr marL="0" indent="0">
              <a:buNone/>
            </a:pPr>
            <a:r>
              <a:rPr lang="en-US" sz="1500" b="1" dirty="0">
                <a:solidFill>
                  <a:srgbClr val="FFFFFF"/>
                </a:solidFill>
                <a:latin typeface="Arial" pitchFamily="34" charset="0"/>
                <a:ea typeface="Arial" pitchFamily="34" charset="-122"/>
                <a:cs typeface="Arial" pitchFamily="34" charset="-120"/>
              </a:rPr>
              <a:t>The essentials, running or not</a:t>
            </a:r>
            <a:endParaRPr lang="en-US" sz="1500" dirty="0"/>
          </a:p>
        </p:txBody>
      </p:sp>
      <p:sp>
        <p:nvSpPr>
          <p:cNvPr id="7" name="Text 5"/>
          <p:cNvSpPr/>
          <p:nvPr/>
        </p:nvSpPr>
        <p:spPr>
          <a:xfrm>
            <a:off x="685800" y="2148840"/>
            <a:ext cx="5120640" cy="3931920"/>
          </a:xfrm>
          <a:prstGeom prst="rect">
            <a:avLst/>
          </a:prstGeom>
          <a:noFill/>
          <a:ln/>
        </p:spPr>
        <p:txBody>
          <a:bodyPr wrap="square" rtlCol="0" anchor="t"/>
          <a:lstStyle/>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Core costs are the ongoing expenses that keep your club operational, whether or not a specific project or programme is running</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Overheads, management and administration</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Insurance, rent and utilities</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Marketing, fundraising and non-delivery staffing</a:t>
            </a:r>
            <a:endParaRPr lang="en-US" sz="1350" dirty="0"/>
          </a:p>
        </p:txBody>
      </p:sp>
      <p:sp>
        <p:nvSpPr>
          <p:cNvPr id="8" name="Shape 6"/>
          <p:cNvSpPr/>
          <p:nvPr/>
        </p:nvSpPr>
        <p:spPr>
          <a:xfrm>
            <a:off x="6291072" y="1508760"/>
            <a:ext cx="5349240" cy="502920"/>
          </a:xfrm>
          <a:prstGeom prst="rect">
            <a:avLst/>
          </a:prstGeom>
          <a:solidFill>
            <a:srgbClr val="151F34"/>
          </a:solidFill>
          <a:ln/>
        </p:spPr>
        <p:txBody>
          <a:bodyPr/>
          <a:lstStyle/>
          <a:p>
            <a:endParaRPr lang="en-US"/>
          </a:p>
        </p:txBody>
      </p:sp>
      <p:sp>
        <p:nvSpPr>
          <p:cNvPr id="9" name="Text 7"/>
          <p:cNvSpPr/>
          <p:nvPr/>
        </p:nvSpPr>
        <p:spPr>
          <a:xfrm>
            <a:off x="6473952" y="1508760"/>
            <a:ext cx="5029200" cy="502920"/>
          </a:xfrm>
          <a:prstGeom prst="rect">
            <a:avLst/>
          </a:prstGeom>
          <a:noFill/>
          <a:ln/>
        </p:spPr>
        <p:txBody>
          <a:bodyPr wrap="square" rtlCol="0" anchor="ctr"/>
          <a:lstStyle/>
          <a:p>
            <a:pPr marL="0" indent="0">
              <a:buNone/>
            </a:pPr>
            <a:r>
              <a:rPr lang="en-US" sz="1500" b="1" dirty="0">
                <a:solidFill>
                  <a:srgbClr val="FFFFFF"/>
                </a:solidFill>
                <a:latin typeface="Arial" pitchFamily="34" charset="0"/>
                <a:ea typeface="Arial" pitchFamily="34" charset="-122"/>
                <a:cs typeface="Arial" pitchFamily="34" charset="-120"/>
              </a:rPr>
              <a:t>Funders known to support core costs</a:t>
            </a:r>
            <a:endParaRPr lang="en-US" sz="1500" dirty="0"/>
          </a:p>
        </p:txBody>
      </p:sp>
      <p:sp>
        <p:nvSpPr>
          <p:cNvPr id="10" name="Text 8"/>
          <p:cNvSpPr/>
          <p:nvPr/>
        </p:nvSpPr>
        <p:spPr>
          <a:xfrm>
            <a:off x="6428232" y="2148840"/>
            <a:ext cx="5120640" cy="3931920"/>
          </a:xfrm>
          <a:prstGeom prst="rect">
            <a:avLst/>
          </a:prstGeom>
          <a:noFill/>
          <a:ln/>
        </p:spPr>
        <p:txBody>
          <a:bodyPr wrap="square" rtlCol="0" anchor="t"/>
          <a:lstStyle/>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Garfield Weston Foundation, Lloyds Bank Foundation, Esmée Fairbairn Foundation</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Albert Hunt Trust, The Fore, Trusthouse Charitable Trust</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Yapp Charitable Trust, The Allen Lane Foundation, Woodward Charitable Trust</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Most are trust and foundation funders, so a strong case for support and clean governance matter even more here</a:t>
            </a:r>
            <a:endParaRPr lang="en-US" sz="1350" dirty="0"/>
          </a:p>
        </p:txBody>
      </p:sp>
      <p:sp>
        <p:nvSpPr>
          <p:cNvPr id="11" name="Text 9"/>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12" name="Text 10"/>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23</a:t>
            </a:r>
            <a:endParaRPr lang="en-US" sz="9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5">
    <p:bg>
      <p:bgPr>
        <a:solidFill>
          <a:srgbClr val="151F34"/>
        </a:solidFill>
        <a:effectLst/>
      </p:bgPr>
    </p:bg>
    <p:spTree>
      <p:nvGrpSpPr>
        <p:cNvPr id="1" name=""/>
        <p:cNvGrpSpPr/>
        <p:nvPr/>
      </p:nvGrpSpPr>
      <p:grpSpPr>
        <a:xfrm>
          <a:off x="0" y="0"/>
          <a:ext cx="0" cy="0"/>
          <a:chOff x="0" y="0"/>
          <a:chExt cx="0" cy="0"/>
        </a:xfrm>
      </p:grpSpPr>
      <p:pic>
        <p:nvPicPr>
          <p:cNvPr id="2" name="Image 0" descr="img/caglar-oskay-pYHFDv6vI-o-unsplash.jpg"/>
          <p:cNvPicPr>
            <a:picLocks noChangeAspect="1"/>
          </p:cNvPicPr>
          <p:nvPr/>
        </p:nvPicPr>
        <p:blipFill>
          <a:blip r:embed="rId3"/>
          <a:stretch>
            <a:fillRect/>
          </a:stretch>
        </p:blipFill>
        <p:spPr>
          <a:xfrm>
            <a:off x="6903720" y="0"/>
            <a:ext cx="5285232" cy="6858000"/>
          </a:xfrm>
          <a:prstGeom prst="rect">
            <a:avLst/>
          </a:prstGeom>
        </p:spPr>
      </p:pic>
      <p:sp>
        <p:nvSpPr>
          <p:cNvPr id="3" name="Shape 0"/>
          <p:cNvSpPr/>
          <p:nvPr/>
        </p:nvSpPr>
        <p:spPr>
          <a:xfrm>
            <a:off x="6903720" y="0"/>
            <a:ext cx="5285232" cy="6858000"/>
          </a:xfrm>
          <a:prstGeom prst="rect">
            <a:avLst/>
          </a:prstGeom>
          <a:solidFill>
            <a:srgbClr val="151F34">
              <a:alpha val="75000"/>
            </a:srgbClr>
          </a:solidFill>
          <a:ln/>
        </p:spPr>
        <p:txBody>
          <a:bodyPr/>
          <a:lstStyle/>
          <a:p>
            <a:endParaRPr lang="en-US"/>
          </a:p>
        </p:txBody>
      </p:sp>
      <p:sp>
        <p:nvSpPr>
          <p:cNvPr id="4" name="Shape 1"/>
          <p:cNvSpPr/>
          <p:nvPr/>
        </p:nvSpPr>
        <p:spPr>
          <a:xfrm>
            <a:off x="0" y="0"/>
            <a:ext cx="6949440" cy="6858000"/>
          </a:xfrm>
          <a:prstGeom prst="rect">
            <a:avLst/>
          </a:prstGeom>
          <a:solidFill>
            <a:srgbClr val="151F34"/>
          </a:solidFill>
          <a:ln/>
        </p:spPr>
        <p:txBody>
          <a:bodyPr/>
          <a:lstStyle/>
          <a:p>
            <a:endParaRPr lang="en-US"/>
          </a:p>
        </p:txBody>
      </p:sp>
      <p:sp>
        <p:nvSpPr>
          <p:cNvPr id="5" name="Text 2"/>
          <p:cNvSpPr/>
          <p:nvPr/>
        </p:nvSpPr>
        <p:spPr>
          <a:xfrm>
            <a:off x="640080" y="2331720"/>
            <a:ext cx="2743200" cy="1188720"/>
          </a:xfrm>
          <a:prstGeom prst="rect">
            <a:avLst/>
          </a:prstGeom>
          <a:noFill/>
          <a:ln/>
        </p:spPr>
        <p:txBody>
          <a:bodyPr wrap="square" rtlCol="0" anchor="ctr"/>
          <a:lstStyle/>
          <a:p>
            <a:pPr marL="0" indent="0">
              <a:buNone/>
            </a:pPr>
            <a:r>
              <a:rPr lang="en-US" sz="7800" b="1" dirty="0">
                <a:solidFill>
                  <a:srgbClr val="1D2A45"/>
                </a:solidFill>
                <a:latin typeface="Arial" pitchFamily="34" charset="0"/>
                <a:ea typeface="Arial" pitchFamily="34" charset="-122"/>
                <a:cs typeface="Arial" pitchFamily="34" charset="-120"/>
              </a:rPr>
              <a:t>05</a:t>
            </a:r>
            <a:endParaRPr lang="en-US" sz="7800" dirty="0"/>
          </a:p>
        </p:txBody>
      </p:sp>
      <p:sp>
        <p:nvSpPr>
          <p:cNvPr id="6" name="Shape 3"/>
          <p:cNvSpPr/>
          <p:nvPr/>
        </p:nvSpPr>
        <p:spPr>
          <a:xfrm>
            <a:off x="685800" y="3611880"/>
            <a:ext cx="1005840" cy="0"/>
          </a:xfrm>
          <a:prstGeom prst="line">
            <a:avLst/>
          </a:prstGeom>
          <a:noFill/>
          <a:ln w="38100">
            <a:solidFill>
              <a:srgbClr val="C9932F"/>
            </a:solidFill>
            <a:prstDash val="solid"/>
          </a:ln>
        </p:spPr>
        <p:txBody>
          <a:bodyPr/>
          <a:lstStyle/>
          <a:p>
            <a:endParaRPr lang="en-US"/>
          </a:p>
        </p:txBody>
      </p:sp>
      <p:sp>
        <p:nvSpPr>
          <p:cNvPr id="7" name="Text 4"/>
          <p:cNvSpPr/>
          <p:nvPr/>
        </p:nvSpPr>
        <p:spPr>
          <a:xfrm>
            <a:off x="640080" y="3703320"/>
            <a:ext cx="5943600" cy="1371600"/>
          </a:xfrm>
          <a:prstGeom prst="rect">
            <a:avLst/>
          </a:prstGeom>
          <a:noFill/>
          <a:ln/>
        </p:spPr>
        <p:txBody>
          <a:bodyPr wrap="square" rtlCol="0" anchor="ctr"/>
          <a:lstStyle/>
          <a:p>
            <a:pPr marL="0" indent="0">
              <a:buNone/>
            </a:pPr>
            <a:r>
              <a:rPr lang="en-US" sz="3400" b="1" dirty="0">
                <a:solidFill>
                  <a:srgbClr val="FFFFFF"/>
                </a:solidFill>
                <a:latin typeface="Arial" pitchFamily="34" charset="0"/>
                <a:ea typeface="Arial" pitchFamily="34" charset="-122"/>
                <a:cs typeface="Arial" pitchFamily="34" charset="-120"/>
              </a:rPr>
              <a:t>Where to Find Funding</a:t>
            </a:r>
            <a:endParaRPr lang="en-US" sz="3400" dirty="0"/>
          </a:p>
        </p:txBody>
      </p:sp>
      <p:sp>
        <p:nvSpPr>
          <p:cNvPr id="8" name="Text 5"/>
          <p:cNvSpPr/>
          <p:nvPr/>
        </p:nvSpPr>
        <p:spPr>
          <a:xfrm>
            <a:off x="640080" y="4892040"/>
            <a:ext cx="5852160" cy="914400"/>
          </a:xfrm>
          <a:prstGeom prst="rect">
            <a:avLst/>
          </a:prstGeom>
          <a:noFill/>
          <a:ln/>
        </p:spPr>
        <p:txBody>
          <a:bodyPr wrap="square" rtlCol="0" anchor="ctr"/>
          <a:lstStyle/>
          <a:p>
            <a:pPr marL="0" indent="0">
              <a:buNone/>
            </a:pPr>
            <a:r>
              <a:rPr lang="en-US" sz="1450" dirty="0">
                <a:solidFill>
                  <a:srgbClr val="C6CCD8"/>
                </a:solidFill>
                <a:latin typeface="Arial" pitchFamily="34" charset="0"/>
                <a:ea typeface="Arial" pitchFamily="34" charset="-122"/>
                <a:cs typeface="Arial" pitchFamily="34" charset="-120"/>
              </a:rPr>
              <a:t>The platforms and funders worth knowing, specifically for volleyball and grassroots sports clubs.</a:t>
            </a:r>
            <a:endParaRPr lang="en-US" sz="1450" dirty="0"/>
          </a:p>
        </p:txBody>
      </p:sp>
      <p:sp>
        <p:nvSpPr>
          <p:cNvPr id="9" name="Text 6"/>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10" name="Text 7"/>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24</a:t>
            </a:r>
            <a:endParaRPr lang="en-US" sz="9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170432"/>
          </a:xfrm>
          <a:prstGeom prst="rect">
            <a:avLst/>
          </a:prstGeom>
          <a:solidFill>
            <a:srgbClr val="EEF0F4"/>
          </a:solidFill>
          <a:ln/>
        </p:spPr>
        <p:txBody>
          <a:bodyPr/>
          <a:lstStyle/>
          <a:p>
            <a:endParaRPr lang="en-US"/>
          </a:p>
        </p:txBody>
      </p:sp>
      <p:sp>
        <p:nvSpPr>
          <p:cNvPr id="3" name="Text 1"/>
          <p:cNvSpPr/>
          <p:nvPr/>
        </p:nvSpPr>
        <p:spPr>
          <a:xfrm>
            <a:off x="548640" y="292608"/>
            <a:ext cx="9144000" cy="274320"/>
          </a:xfrm>
          <a:prstGeom prst="rect">
            <a:avLst/>
          </a:prstGeom>
          <a:noFill/>
          <a:ln/>
        </p:spPr>
        <p:txBody>
          <a:bodyPr wrap="square" rtlCol="0" anchor="ctr"/>
          <a:lstStyle/>
          <a:p>
            <a:pPr marL="0" indent="0">
              <a:buNone/>
            </a:pPr>
            <a:r>
              <a:rPr lang="en-US" sz="1200" b="1" kern="0" spc="150" dirty="0">
                <a:solidFill>
                  <a:srgbClr val="C9932F"/>
                </a:solidFill>
                <a:latin typeface="Arial" pitchFamily="34" charset="0"/>
                <a:ea typeface="Arial" pitchFamily="34" charset="-122"/>
                <a:cs typeface="Arial" pitchFamily="34" charset="-120"/>
              </a:rPr>
              <a:t>START HERE</a:t>
            </a:r>
            <a:endParaRPr lang="en-US" sz="1200" dirty="0"/>
          </a:p>
        </p:txBody>
      </p:sp>
      <p:sp>
        <p:nvSpPr>
          <p:cNvPr id="4" name="Text 2"/>
          <p:cNvSpPr/>
          <p:nvPr/>
        </p:nvSpPr>
        <p:spPr>
          <a:xfrm>
            <a:off x="548640" y="548640"/>
            <a:ext cx="8046720" cy="594360"/>
          </a:xfrm>
          <a:prstGeom prst="rect">
            <a:avLst/>
          </a:prstGeom>
          <a:noFill/>
          <a:ln/>
        </p:spPr>
        <p:txBody>
          <a:bodyPr wrap="square" rtlCol="0" anchor="ctr"/>
          <a:lstStyle/>
          <a:p>
            <a:pPr marL="0" indent="0">
              <a:buNone/>
            </a:pPr>
            <a:r>
              <a:rPr lang="en-US" sz="2700" b="1" dirty="0">
                <a:solidFill>
                  <a:srgbClr val="151F34"/>
                </a:solidFill>
                <a:latin typeface="Arial" pitchFamily="34" charset="0"/>
                <a:ea typeface="Arial" pitchFamily="34" charset="-122"/>
                <a:cs typeface="Arial" pitchFamily="34" charset="-120"/>
              </a:rPr>
              <a:t>Funding Scotland</a:t>
            </a:r>
            <a:endParaRPr lang="en-US" sz="2700" dirty="0"/>
          </a:p>
        </p:txBody>
      </p:sp>
      <p:sp>
        <p:nvSpPr>
          <p:cNvPr id="5" name="Shape 3"/>
          <p:cNvSpPr/>
          <p:nvPr/>
        </p:nvSpPr>
        <p:spPr>
          <a:xfrm>
            <a:off x="10268712" y="276606"/>
            <a:ext cx="1463040" cy="836676"/>
          </a:xfrm>
          <a:prstGeom prst="rect">
            <a:avLst/>
          </a:prstGeom>
          <a:solidFill>
            <a:srgbClr val="FFFFFF"/>
          </a:solidFill>
          <a:ln w="9525">
            <a:solidFill>
              <a:srgbClr val="D8DCE3"/>
            </a:solidFill>
            <a:prstDash val="solid"/>
          </a:ln>
        </p:spPr>
        <p:txBody>
          <a:bodyPr/>
          <a:lstStyle/>
          <a:p>
            <a:endParaRPr lang="en-US"/>
          </a:p>
        </p:txBody>
      </p:sp>
      <p:pic>
        <p:nvPicPr>
          <p:cNvPr id="6" name="Image 0" descr="img/fundingscotland_logo.png"/>
          <p:cNvPicPr>
            <a:picLocks noChangeAspect="1"/>
          </p:cNvPicPr>
          <p:nvPr/>
        </p:nvPicPr>
        <p:blipFill>
          <a:blip r:embed="rId3"/>
          <a:stretch>
            <a:fillRect/>
          </a:stretch>
        </p:blipFill>
        <p:spPr>
          <a:xfrm>
            <a:off x="10405872" y="386334"/>
            <a:ext cx="1188720" cy="617220"/>
          </a:xfrm>
          <a:prstGeom prst="rect">
            <a:avLst/>
          </a:prstGeom>
        </p:spPr>
      </p:pic>
      <p:sp>
        <p:nvSpPr>
          <p:cNvPr id="7" name="Shape 4"/>
          <p:cNvSpPr/>
          <p:nvPr/>
        </p:nvSpPr>
        <p:spPr>
          <a:xfrm>
            <a:off x="548640" y="1508760"/>
            <a:ext cx="5349240" cy="502920"/>
          </a:xfrm>
          <a:prstGeom prst="rect">
            <a:avLst/>
          </a:prstGeom>
          <a:solidFill>
            <a:srgbClr val="151F34"/>
          </a:solidFill>
          <a:ln/>
        </p:spPr>
        <p:txBody>
          <a:bodyPr/>
          <a:lstStyle/>
          <a:p>
            <a:endParaRPr lang="en-US"/>
          </a:p>
        </p:txBody>
      </p:sp>
      <p:sp>
        <p:nvSpPr>
          <p:cNvPr id="8" name="Text 5"/>
          <p:cNvSpPr/>
          <p:nvPr/>
        </p:nvSpPr>
        <p:spPr>
          <a:xfrm>
            <a:off x="731520" y="1508760"/>
            <a:ext cx="5029200" cy="502920"/>
          </a:xfrm>
          <a:prstGeom prst="rect">
            <a:avLst/>
          </a:prstGeom>
          <a:noFill/>
          <a:ln/>
        </p:spPr>
        <p:txBody>
          <a:bodyPr wrap="square" rtlCol="0" anchor="ctr"/>
          <a:lstStyle/>
          <a:p>
            <a:pPr marL="0" indent="0">
              <a:buNone/>
            </a:pPr>
            <a:r>
              <a:rPr lang="en-US" sz="1500" b="1" dirty="0">
                <a:solidFill>
                  <a:srgbClr val="FFFFFF"/>
                </a:solidFill>
                <a:latin typeface="Arial" pitchFamily="34" charset="0"/>
                <a:ea typeface="Arial" pitchFamily="34" charset="-122"/>
                <a:cs typeface="Arial" pitchFamily="34" charset="-120"/>
              </a:rPr>
              <a:t>What it is</a:t>
            </a:r>
            <a:endParaRPr lang="en-US" sz="1500" dirty="0"/>
          </a:p>
        </p:txBody>
      </p:sp>
      <p:sp>
        <p:nvSpPr>
          <p:cNvPr id="9" name="Text 6"/>
          <p:cNvSpPr/>
          <p:nvPr/>
        </p:nvSpPr>
        <p:spPr>
          <a:xfrm>
            <a:off x="685800" y="2148840"/>
            <a:ext cx="5120640" cy="3931920"/>
          </a:xfrm>
          <a:prstGeom prst="rect">
            <a:avLst/>
          </a:prstGeom>
          <a:noFill/>
          <a:ln/>
        </p:spPr>
        <p:txBody>
          <a:bodyPr wrap="square" rtlCol="0" anchor="t"/>
          <a:lstStyle/>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SCVO's free online funding search, covering over 1,200 funding opportunities: trusts, lottery, statutory funds and more</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Free to use for any organisation in Scotland, no membership required to search</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SCVO members and supporters get Funding Scotland Premium: saved searches, personalised email alerts and downloadable fund reports</a:t>
            </a:r>
            <a:endParaRPr lang="en-US" sz="1350" dirty="0"/>
          </a:p>
        </p:txBody>
      </p:sp>
      <p:sp>
        <p:nvSpPr>
          <p:cNvPr id="10" name="Shape 7"/>
          <p:cNvSpPr/>
          <p:nvPr/>
        </p:nvSpPr>
        <p:spPr>
          <a:xfrm>
            <a:off x="6291072" y="1508760"/>
            <a:ext cx="5349240" cy="502920"/>
          </a:xfrm>
          <a:prstGeom prst="rect">
            <a:avLst/>
          </a:prstGeom>
          <a:solidFill>
            <a:srgbClr val="151F34"/>
          </a:solidFill>
          <a:ln/>
        </p:spPr>
        <p:txBody>
          <a:bodyPr/>
          <a:lstStyle/>
          <a:p>
            <a:endParaRPr lang="en-US"/>
          </a:p>
        </p:txBody>
      </p:sp>
      <p:sp>
        <p:nvSpPr>
          <p:cNvPr id="11" name="Text 8"/>
          <p:cNvSpPr/>
          <p:nvPr/>
        </p:nvSpPr>
        <p:spPr>
          <a:xfrm>
            <a:off x="6473952" y="1508760"/>
            <a:ext cx="5029200" cy="502920"/>
          </a:xfrm>
          <a:prstGeom prst="rect">
            <a:avLst/>
          </a:prstGeom>
          <a:noFill/>
          <a:ln/>
        </p:spPr>
        <p:txBody>
          <a:bodyPr wrap="square" rtlCol="0" anchor="ctr"/>
          <a:lstStyle/>
          <a:p>
            <a:pPr marL="0" indent="0">
              <a:buNone/>
            </a:pPr>
            <a:r>
              <a:rPr lang="en-US" sz="1500" b="1" dirty="0">
                <a:solidFill>
                  <a:srgbClr val="FFFFFF"/>
                </a:solidFill>
                <a:latin typeface="Arial" pitchFamily="34" charset="0"/>
                <a:ea typeface="Arial" pitchFamily="34" charset="-122"/>
                <a:cs typeface="Arial" pitchFamily="34" charset="-120"/>
              </a:rPr>
              <a:t>Why it's worth ten minutes</a:t>
            </a:r>
            <a:endParaRPr lang="en-US" sz="1500" dirty="0"/>
          </a:p>
        </p:txBody>
      </p:sp>
      <p:sp>
        <p:nvSpPr>
          <p:cNvPr id="12" name="Text 9"/>
          <p:cNvSpPr/>
          <p:nvPr/>
        </p:nvSpPr>
        <p:spPr>
          <a:xfrm>
            <a:off x="6428232" y="2148840"/>
            <a:ext cx="5120640" cy="3931920"/>
          </a:xfrm>
          <a:prstGeom prst="rect">
            <a:avLst/>
          </a:prstGeom>
          <a:noFill/>
          <a:ln/>
        </p:spPr>
        <p:txBody>
          <a:bodyPr wrap="square" rtlCol="0" anchor="t"/>
          <a:lstStyle/>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It's usually the fastest way to see what's currently open and relevant to your club, rather than searching individual funder websites one by one</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Filter by geography, sport, and the type of activity you deliver</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Pair it with SCVO's funding guide for tips on applications and fundraising planning</a:t>
            </a:r>
            <a:endParaRPr lang="en-US" sz="1350" dirty="0"/>
          </a:p>
        </p:txBody>
      </p:sp>
      <p:sp>
        <p:nvSpPr>
          <p:cNvPr id="13" name="Text 10"/>
          <p:cNvSpPr/>
          <p:nvPr/>
        </p:nvSpPr>
        <p:spPr>
          <a:xfrm>
            <a:off x="548640" y="6199632"/>
            <a:ext cx="7315200" cy="292608"/>
          </a:xfrm>
          <a:prstGeom prst="rect">
            <a:avLst/>
          </a:prstGeom>
          <a:noFill/>
          <a:ln/>
        </p:spPr>
        <p:txBody>
          <a:bodyPr wrap="square" rtlCol="0" anchor="ctr"/>
          <a:lstStyle/>
          <a:p>
            <a:pPr marL="0" indent="0">
              <a:buNone/>
            </a:pPr>
            <a:r>
              <a:rPr lang="en-US" sz="1200" dirty="0">
                <a:solidFill>
                  <a:srgbClr val="3A4150"/>
                </a:solidFill>
                <a:latin typeface="Arial" pitchFamily="34" charset="0"/>
                <a:ea typeface="Arial" pitchFamily="34" charset="-122"/>
                <a:cs typeface="Arial" pitchFamily="34" charset="-120"/>
              </a:rPr>
              <a:t>Visit </a:t>
            </a:r>
            <a:r>
              <a:rPr lang="en-US" sz="1200" b="1" u="sng" dirty="0">
                <a:solidFill>
                  <a:srgbClr val="C9932F"/>
                </a:solidFill>
                <a:latin typeface="Arial" pitchFamily="34" charset="0"/>
                <a:ea typeface="Arial" pitchFamily="34" charset="-122"/>
                <a:cs typeface="Arial" pitchFamily="34" charset="-120"/>
                <a:hlinkClick r:id="rId4">
                  <a:extLst>
                    <a:ext uri="{A12FA001-AC4F-418D-AE19-62706E023703}">
                      <ahyp:hlinkClr xmlns:ahyp="http://schemas.microsoft.com/office/drawing/2018/hyperlinkcolor" val="tx"/>
                    </a:ext>
                  </a:extLst>
                </a:hlinkClick>
              </a:rPr>
              <a:t>funding.scot</a:t>
            </a:r>
            <a:endParaRPr lang="en-US" sz="1200" dirty="0"/>
          </a:p>
        </p:txBody>
      </p:sp>
      <p:sp>
        <p:nvSpPr>
          <p:cNvPr id="14" name="Text 11"/>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15" name="Text 12"/>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25</a:t>
            </a:r>
            <a:endParaRPr lang="en-US" sz="9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170432"/>
          </a:xfrm>
          <a:prstGeom prst="rect">
            <a:avLst/>
          </a:prstGeom>
          <a:solidFill>
            <a:srgbClr val="EEF0F4"/>
          </a:solidFill>
          <a:ln/>
        </p:spPr>
        <p:txBody>
          <a:bodyPr/>
          <a:lstStyle/>
          <a:p>
            <a:endParaRPr lang="en-US"/>
          </a:p>
        </p:txBody>
      </p:sp>
      <p:sp>
        <p:nvSpPr>
          <p:cNvPr id="3" name="Text 1"/>
          <p:cNvSpPr/>
          <p:nvPr/>
        </p:nvSpPr>
        <p:spPr>
          <a:xfrm>
            <a:off x="548640" y="292608"/>
            <a:ext cx="9144000" cy="274320"/>
          </a:xfrm>
          <a:prstGeom prst="rect">
            <a:avLst/>
          </a:prstGeom>
          <a:noFill/>
          <a:ln/>
        </p:spPr>
        <p:txBody>
          <a:bodyPr wrap="square" rtlCol="0" anchor="ctr"/>
          <a:lstStyle/>
          <a:p>
            <a:pPr marL="0" indent="0">
              <a:buNone/>
            </a:pPr>
            <a:r>
              <a:rPr lang="en-US" sz="1200" b="1" kern="0" spc="150" dirty="0">
                <a:solidFill>
                  <a:srgbClr val="C9932F"/>
                </a:solidFill>
                <a:latin typeface="Arial" pitchFamily="34" charset="0"/>
                <a:ea typeface="Arial" pitchFamily="34" charset="-122"/>
                <a:cs typeface="Arial" pitchFamily="34" charset="-120"/>
              </a:rPr>
              <a:t>FOR SMALL, FAST GRANTS</a:t>
            </a:r>
            <a:endParaRPr lang="en-US" sz="1200" dirty="0"/>
          </a:p>
        </p:txBody>
      </p:sp>
      <p:sp>
        <p:nvSpPr>
          <p:cNvPr id="4" name="Text 2"/>
          <p:cNvSpPr/>
          <p:nvPr/>
        </p:nvSpPr>
        <p:spPr>
          <a:xfrm>
            <a:off x="548640" y="548640"/>
            <a:ext cx="8046720" cy="594360"/>
          </a:xfrm>
          <a:prstGeom prst="rect">
            <a:avLst/>
          </a:prstGeom>
          <a:noFill/>
          <a:ln/>
        </p:spPr>
        <p:txBody>
          <a:bodyPr wrap="square" rtlCol="0" anchor="ctr"/>
          <a:lstStyle/>
          <a:p>
            <a:pPr marL="0" indent="0">
              <a:buNone/>
            </a:pPr>
            <a:r>
              <a:rPr lang="en-US" sz="2700" b="1" dirty="0">
                <a:solidFill>
                  <a:srgbClr val="151F34"/>
                </a:solidFill>
                <a:latin typeface="Arial" pitchFamily="34" charset="0"/>
                <a:ea typeface="Arial" pitchFamily="34" charset="-122"/>
                <a:cs typeface="Arial" pitchFamily="34" charset="-120"/>
              </a:rPr>
              <a:t>ActionFunder</a:t>
            </a:r>
            <a:endParaRPr lang="en-US" sz="2700" dirty="0"/>
          </a:p>
        </p:txBody>
      </p:sp>
      <p:sp>
        <p:nvSpPr>
          <p:cNvPr id="5" name="Shape 3"/>
          <p:cNvSpPr/>
          <p:nvPr/>
        </p:nvSpPr>
        <p:spPr>
          <a:xfrm>
            <a:off x="10222992" y="259690"/>
            <a:ext cx="1508760" cy="870509"/>
          </a:xfrm>
          <a:prstGeom prst="rect">
            <a:avLst/>
          </a:prstGeom>
          <a:solidFill>
            <a:srgbClr val="FFFFFF"/>
          </a:solidFill>
          <a:ln w="9525">
            <a:solidFill>
              <a:srgbClr val="D8DCE3"/>
            </a:solidFill>
            <a:prstDash val="solid"/>
          </a:ln>
        </p:spPr>
        <p:txBody>
          <a:bodyPr/>
          <a:lstStyle/>
          <a:p>
            <a:endParaRPr lang="en-US"/>
          </a:p>
        </p:txBody>
      </p:sp>
      <p:pic>
        <p:nvPicPr>
          <p:cNvPr id="6" name="Image 0" descr="img/actionfunder_logo_crop.png"/>
          <p:cNvPicPr>
            <a:picLocks noChangeAspect="1"/>
          </p:cNvPicPr>
          <p:nvPr/>
        </p:nvPicPr>
        <p:blipFill>
          <a:blip r:embed="rId3"/>
          <a:stretch>
            <a:fillRect/>
          </a:stretch>
        </p:blipFill>
        <p:spPr>
          <a:xfrm>
            <a:off x="10360152" y="369418"/>
            <a:ext cx="1234440" cy="651053"/>
          </a:xfrm>
          <a:prstGeom prst="rect">
            <a:avLst/>
          </a:prstGeom>
        </p:spPr>
      </p:pic>
      <p:sp>
        <p:nvSpPr>
          <p:cNvPr id="7" name="Shape 4"/>
          <p:cNvSpPr/>
          <p:nvPr/>
        </p:nvSpPr>
        <p:spPr>
          <a:xfrm>
            <a:off x="548640" y="1508760"/>
            <a:ext cx="5349240" cy="502920"/>
          </a:xfrm>
          <a:prstGeom prst="rect">
            <a:avLst/>
          </a:prstGeom>
          <a:solidFill>
            <a:srgbClr val="151F34"/>
          </a:solidFill>
          <a:ln/>
        </p:spPr>
        <p:txBody>
          <a:bodyPr/>
          <a:lstStyle/>
          <a:p>
            <a:endParaRPr lang="en-US"/>
          </a:p>
        </p:txBody>
      </p:sp>
      <p:sp>
        <p:nvSpPr>
          <p:cNvPr id="8" name="Text 5"/>
          <p:cNvSpPr/>
          <p:nvPr/>
        </p:nvSpPr>
        <p:spPr>
          <a:xfrm>
            <a:off x="731520" y="1508760"/>
            <a:ext cx="5029200" cy="502920"/>
          </a:xfrm>
          <a:prstGeom prst="rect">
            <a:avLst/>
          </a:prstGeom>
          <a:noFill/>
          <a:ln/>
        </p:spPr>
        <p:txBody>
          <a:bodyPr wrap="square" rtlCol="0" anchor="ctr"/>
          <a:lstStyle/>
          <a:p>
            <a:pPr marL="0" indent="0">
              <a:buNone/>
            </a:pPr>
            <a:r>
              <a:rPr lang="en-US" sz="1500" b="1" dirty="0">
                <a:solidFill>
                  <a:srgbClr val="FFFFFF"/>
                </a:solidFill>
                <a:latin typeface="Arial" pitchFamily="34" charset="0"/>
                <a:ea typeface="Arial" pitchFamily="34" charset="-122"/>
                <a:cs typeface="Arial" pitchFamily="34" charset="-120"/>
              </a:rPr>
              <a:t>How it works</a:t>
            </a:r>
            <a:endParaRPr lang="en-US" sz="1500" dirty="0"/>
          </a:p>
        </p:txBody>
      </p:sp>
      <p:sp>
        <p:nvSpPr>
          <p:cNvPr id="9" name="Text 6"/>
          <p:cNvSpPr/>
          <p:nvPr/>
        </p:nvSpPr>
        <p:spPr>
          <a:xfrm>
            <a:off x="685800" y="2148840"/>
            <a:ext cx="5120640" cy="3931920"/>
          </a:xfrm>
          <a:prstGeom prst="rect">
            <a:avLst/>
          </a:prstGeom>
          <a:noFill/>
          <a:ln/>
        </p:spPr>
        <p:txBody>
          <a:bodyPr wrap="square" rtlCol="0" anchor="t"/>
          <a:lstStyle/>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A free platform that matches community groups with businesses and foundations wanting to fund local causes</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Create one project profile, get matched automatically to relevant open funds, no charity status required</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Open to sports clubs, CICs, SCIOs, informal volunteer groups and more</a:t>
            </a:r>
            <a:endParaRPr lang="en-US" sz="1350" dirty="0"/>
          </a:p>
        </p:txBody>
      </p:sp>
      <p:sp>
        <p:nvSpPr>
          <p:cNvPr id="10" name="Shape 7"/>
          <p:cNvSpPr/>
          <p:nvPr/>
        </p:nvSpPr>
        <p:spPr>
          <a:xfrm>
            <a:off x="6291072" y="1508760"/>
            <a:ext cx="5349240" cy="502920"/>
          </a:xfrm>
          <a:prstGeom prst="rect">
            <a:avLst/>
          </a:prstGeom>
          <a:solidFill>
            <a:srgbClr val="151F34"/>
          </a:solidFill>
          <a:ln/>
        </p:spPr>
        <p:txBody>
          <a:bodyPr/>
          <a:lstStyle/>
          <a:p>
            <a:endParaRPr lang="en-US"/>
          </a:p>
        </p:txBody>
      </p:sp>
      <p:sp>
        <p:nvSpPr>
          <p:cNvPr id="11" name="Text 8"/>
          <p:cNvSpPr/>
          <p:nvPr/>
        </p:nvSpPr>
        <p:spPr>
          <a:xfrm>
            <a:off x="6473952" y="1508760"/>
            <a:ext cx="5029200" cy="502920"/>
          </a:xfrm>
          <a:prstGeom prst="rect">
            <a:avLst/>
          </a:prstGeom>
          <a:noFill/>
          <a:ln/>
        </p:spPr>
        <p:txBody>
          <a:bodyPr wrap="square" rtlCol="0" anchor="ctr"/>
          <a:lstStyle/>
          <a:p>
            <a:pPr marL="0" indent="0">
              <a:buNone/>
            </a:pPr>
            <a:r>
              <a:rPr lang="en-US" sz="1500" b="1" dirty="0">
                <a:solidFill>
                  <a:srgbClr val="FFFFFF"/>
                </a:solidFill>
                <a:latin typeface="Arial" pitchFamily="34" charset="0"/>
                <a:ea typeface="Arial" pitchFamily="34" charset="-122"/>
                <a:cs typeface="Arial" pitchFamily="34" charset="-120"/>
              </a:rPr>
              <a:t>What to expect</a:t>
            </a:r>
            <a:endParaRPr lang="en-US" sz="1500" dirty="0"/>
          </a:p>
        </p:txBody>
      </p:sp>
      <p:sp>
        <p:nvSpPr>
          <p:cNvPr id="12" name="Text 9"/>
          <p:cNvSpPr/>
          <p:nvPr/>
        </p:nvSpPr>
        <p:spPr>
          <a:xfrm>
            <a:off x="6428232" y="2148840"/>
            <a:ext cx="5120640" cy="3931920"/>
          </a:xfrm>
          <a:prstGeom prst="rect">
            <a:avLst/>
          </a:prstGeom>
          <a:noFill/>
          <a:ln/>
        </p:spPr>
        <p:txBody>
          <a:bodyPr wrap="square" rtlCol="0" anchor="t"/>
          <a:lstStyle/>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Most funders on the platform support projects of £3,000 to £5,000, with a cap of £10,000</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You can run multiple project pitches at once for different needs (equipment, coaching, a specific initiative)</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Completely free for community groups to use</a:t>
            </a:r>
            <a:endParaRPr lang="en-US" sz="1350" dirty="0"/>
          </a:p>
        </p:txBody>
      </p:sp>
      <p:sp>
        <p:nvSpPr>
          <p:cNvPr id="13" name="Text 10"/>
          <p:cNvSpPr/>
          <p:nvPr/>
        </p:nvSpPr>
        <p:spPr>
          <a:xfrm>
            <a:off x="548640" y="6199632"/>
            <a:ext cx="7315200" cy="292608"/>
          </a:xfrm>
          <a:prstGeom prst="rect">
            <a:avLst/>
          </a:prstGeom>
          <a:noFill/>
          <a:ln/>
        </p:spPr>
        <p:txBody>
          <a:bodyPr wrap="square" rtlCol="0" anchor="ctr"/>
          <a:lstStyle/>
          <a:p>
            <a:pPr marL="0" indent="0">
              <a:buNone/>
            </a:pPr>
            <a:r>
              <a:rPr lang="en-US" sz="1200" dirty="0">
                <a:solidFill>
                  <a:srgbClr val="3A4150"/>
                </a:solidFill>
                <a:latin typeface="Arial" pitchFamily="34" charset="0"/>
                <a:ea typeface="Arial" pitchFamily="34" charset="-122"/>
                <a:cs typeface="Arial" pitchFamily="34" charset="-120"/>
              </a:rPr>
              <a:t>Visit </a:t>
            </a:r>
            <a:r>
              <a:rPr lang="en-US" sz="1200" b="1" u="sng" dirty="0">
                <a:solidFill>
                  <a:srgbClr val="C9932F"/>
                </a:solidFill>
                <a:latin typeface="Arial" pitchFamily="34" charset="0"/>
                <a:ea typeface="Arial" pitchFamily="34" charset="-122"/>
                <a:cs typeface="Arial" pitchFamily="34" charset="-120"/>
                <a:hlinkClick r:id="rId4">
                  <a:extLst>
                    <a:ext uri="{A12FA001-AC4F-418D-AE19-62706E023703}">
                      <ahyp:hlinkClr xmlns:ahyp="http://schemas.microsoft.com/office/drawing/2018/hyperlinkcolor" val="tx"/>
                    </a:ext>
                  </a:extLst>
                </a:hlinkClick>
              </a:rPr>
              <a:t>actionfunder.org</a:t>
            </a:r>
            <a:endParaRPr lang="en-US" sz="1200" dirty="0"/>
          </a:p>
        </p:txBody>
      </p:sp>
      <p:sp>
        <p:nvSpPr>
          <p:cNvPr id="14" name="Text 11"/>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15" name="Text 12"/>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26</a:t>
            </a:r>
            <a:endParaRPr lang="en-US" sz="9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170432"/>
          </a:xfrm>
          <a:prstGeom prst="rect">
            <a:avLst/>
          </a:prstGeom>
          <a:solidFill>
            <a:srgbClr val="EEF0F4"/>
          </a:solidFill>
          <a:ln/>
        </p:spPr>
        <p:txBody>
          <a:bodyPr/>
          <a:lstStyle/>
          <a:p>
            <a:endParaRPr lang="en-US"/>
          </a:p>
        </p:txBody>
      </p:sp>
      <p:sp>
        <p:nvSpPr>
          <p:cNvPr id="3" name="Text 1"/>
          <p:cNvSpPr/>
          <p:nvPr/>
        </p:nvSpPr>
        <p:spPr>
          <a:xfrm>
            <a:off x="548640" y="292608"/>
            <a:ext cx="9144000" cy="274320"/>
          </a:xfrm>
          <a:prstGeom prst="rect">
            <a:avLst/>
          </a:prstGeom>
          <a:noFill/>
          <a:ln/>
        </p:spPr>
        <p:txBody>
          <a:bodyPr wrap="square" rtlCol="0" anchor="ctr"/>
          <a:lstStyle/>
          <a:p>
            <a:pPr marL="0" indent="0">
              <a:buNone/>
            </a:pPr>
            <a:r>
              <a:rPr lang="en-US" sz="1200" b="1" kern="0" spc="150" dirty="0">
                <a:solidFill>
                  <a:srgbClr val="C9932F"/>
                </a:solidFill>
                <a:latin typeface="Arial" pitchFamily="34" charset="0"/>
                <a:ea typeface="Arial" pitchFamily="34" charset="-122"/>
                <a:cs typeface="Arial" pitchFamily="34" charset="-120"/>
              </a:rPr>
              <a:t>FOR SMALL GRASSROOTS GRANTS</a:t>
            </a:r>
            <a:endParaRPr lang="en-US" sz="1200" dirty="0"/>
          </a:p>
        </p:txBody>
      </p:sp>
      <p:sp>
        <p:nvSpPr>
          <p:cNvPr id="4" name="Text 2"/>
          <p:cNvSpPr/>
          <p:nvPr/>
        </p:nvSpPr>
        <p:spPr>
          <a:xfrm>
            <a:off x="548640" y="548640"/>
            <a:ext cx="8046720" cy="594360"/>
          </a:xfrm>
          <a:prstGeom prst="rect">
            <a:avLst/>
          </a:prstGeom>
          <a:noFill/>
          <a:ln/>
        </p:spPr>
        <p:txBody>
          <a:bodyPr wrap="square" rtlCol="0" anchor="ctr"/>
          <a:lstStyle/>
          <a:p>
            <a:pPr marL="0" indent="0">
              <a:buNone/>
            </a:pPr>
            <a:r>
              <a:rPr lang="en-US" sz="2700" b="1" dirty="0">
                <a:solidFill>
                  <a:srgbClr val="151F34"/>
                </a:solidFill>
                <a:latin typeface="Arial" pitchFamily="34" charset="0"/>
                <a:ea typeface="Arial" pitchFamily="34" charset="-122"/>
                <a:cs typeface="Arial" pitchFamily="34" charset="-120"/>
              </a:rPr>
              <a:t>Cash4Clubs</a:t>
            </a:r>
            <a:endParaRPr lang="en-US" sz="2700" dirty="0"/>
          </a:p>
        </p:txBody>
      </p:sp>
      <p:sp>
        <p:nvSpPr>
          <p:cNvPr id="5" name="Shape 3"/>
          <p:cNvSpPr/>
          <p:nvPr/>
        </p:nvSpPr>
        <p:spPr>
          <a:xfrm>
            <a:off x="10085832" y="351130"/>
            <a:ext cx="1645920" cy="687629"/>
          </a:xfrm>
          <a:prstGeom prst="rect">
            <a:avLst/>
          </a:prstGeom>
          <a:solidFill>
            <a:srgbClr val="FFFFFF"/>
          </a:solidFill>
          <a:ln w="9525">
            <a:solidFill>
              <a:srgbClr val="D8DCE3"/>
            </a:solidFill>
            <a:prstDash val="solid"/>
          </a:ln>
        </p:spPr>
        <p:txBody>
          <a:bodyPr/>
          <a:lstStyle/>
          <a:p>
            <a:endParaRPr lang="en-US"/>
          </a:p>
        </p:txBody>
      </p:sp>
      <p:pic>
        <p:nvPicPr>
          <p:cNvPr id="6" name="Image 0" descr="img/cash4clubs_logo.png"/>
          <p:cNvPicPr>
            <a:picLocks noChangeAspect="1"/>
          </p:cNvPicPr>
          <p:nvPr/>
        </p:nvPicPr>
        <p:blipFill>
          <a:blip r:embed="rId3"/>
          <a:stretch>
            <a:fillRect/>
          </a:stretch>
        </p:blipFill>
        <p:spPr>
          <a:xfrm>
            <a:off x="10222992" y="460858"/>
            <a:ext cx="1371600" cy="468173"/>
          </a:xfrm>
          <a:prstGeom prst="rect">
            <a:avLst/>
          </a:prstGeom>
        </p:spPr>
      </p:pic>
      <p:sp>
        <p:nvSpPr>
          <p:cNvPr id="7" name="Shape 4"/>
          <p:cNvSpPr/>
          <p:nvPr/>
        </p:nvSpPr>
        <p:spPr>
          <a:xfrm>
            <a:off x="548640" y="1508760"/>
            <a:ext cx="5349240" cy="502920"/>
          </a:xfrm>
          <a:prstGeom prst="rect">
            <a:avLst/>
          </a:prstGeom>
          <a:solidFill>
            <a:srgbClr val="151F34"/>
          </a:solidFill>
          <a:ln/>
        </p:spPr>
        <p:txBody>
          <a:bodyPr/>
          <a:lstStyle/>
          <a:p>
            <a:endParaRPr lang="en-US"/>
          </a:p>
        </p:txBody>
      </p:sp>
      <p:sp>
        <p:nvSpPr>
          <p:cNvPr id="8" name="Text 5"/>
          <p:cNvSpPr/>
          <p:nvPr/>
        </p:nvSpPr>
        <p:spPr>
          <a:xfrm>
            <a:off x="731520" y="1508760"/>
            <a:ext cx="5029200" cy="502920"/>
          </a:xfrm>
          <a:prstGeom prst="rect">
            <a:avLst/>
          </a:prstGeom>
          <a:noFill/>
          <a:ln/>
        </p:spPr>
        <p:txBody>
          <a:bodyPr wrap="square" rtlCol="0" anchor="ctr"/>
          <a:lstStyle/>
          <a:p>
            <a:pPr marL="0" indent="0">
              <a:buNone/>
            </a:pPr>
            <a:r>
              <a:rPr lang="en-US" sz="1500" b="1" dirty="0">
                <a:solidFill>
                  <a:srgbClr val="FFFFFF"/>
                </a:solidFill>
                <a:latin typeface="Arial" pitchFamily="34" charset="0"/>
                <a:ea typeface="Arial" pitchFamily="34" charset="-122"/>
                <a:cs typeface="Arial" pitchFamily="34" charset="-120"/>
              </a:rPr>
              <a:t>The essentials</a:t>
            </a:r>
            <a:endParaRPr lang="en-US" sz="1500" dirty="0"/>
          </a:p>
        </p:txBody>
      </p:sp>
      <p:sp>
        <p:nvSpPr>
          <p:cNvPr id="9" name="Text 6"/>
          <p:cNvSpPr/>
          <p:nvPr/>
        </p:nvSpPr>
        <p:spPr>
          <a:xfrm>
            <a:off x="685800" y="2148840"/>
            <a:ext cx="5120640" cy="3931920"/>
          </a:xfrm>
          <a:prstGeom prst="rect">
            <a:avLst/>
          </a:prstGeom>
          <a:noFill/>
          <a:ln/>
        </p:spPr>
        <p:txBody>
          <a:bodyPr wrap="square" rtlCol="0" anchor="t"/>
          <a:lstStyle/>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Funded by Flutter UK &amp; Ireland, delivered by the charity Sported. Unrestricted grants of £2,000 (€2,000 in Ireland) per club</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Can be used for facilities, equipment, coaching qualifications or general sustainability, whatever your club needs most</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Currently open from 1 October 2026 to 1 January 2027</a:t>
            </a:r>
            <a:endParaRPr lang="en-US" sz="1350" dirty="0"/>
          </a:p>
        </p:txBody>
      </p:sp>
      <p:sp>
        <p:nvSpPr>
          <p:cNvPr id="10" name="Shape 7"/>
          <p:cNvSpPr/>
          <p:nvPr/>
        </p:nvSpPr>
        <p:spPr>
          <a:xfrm>
            <a:off x="6291072" y="1508760"/>
            <a:ext cx="5349240" cy="502920"/>
          </a:xfrm>
          <a:prstGeom prst="rect">
            <a:avLst/>
          </a:prstGeom>
          <a:solidFill>
            <a:srgbClr val="151F34"/>
          </a:solidFill>
          <a:ln/>
        </p:spPr>
        <p:txBody>
          <a:bodyPr/>
          <a:lstStyle/>
          <a:p>
            <a:endParaRPr lang="en-US"/>
          </a:p>
        </p:txBody>
      </p:sp>
      <p:sp>
        <p:nvSpPr>
          <p:cNvPr id="11" name="Text 8"/>
          <p:cNvSpPr/>
          <p:nvPr/>
        </p:nvSpPr>
        <p:spPr>
          <a:xfrm>
            <a:off x="6473952" y="1508760"/>
            <a:ext cx="5029200" cy="502920"/>
          </a:xfrm>
          <a:prstGeom prst="rect">
            <a:avLst/>
          </a:prstGeom>
          <a:noFill/>
          <a:ln/>
        </p:spPr>
        <p:txBody>
          <a:bodyPr wrap="square" rtlCol="0" anchor="ctr"/>
          <a:lstStyle/>
          <a:p>
            <a:pPr marL="0" indent="0">
              <a:buNone/>
            </a:pPr>
            <a:r>
              <a:rPr lang="en-US" sz="1500" b="1" dirty="0">
                <a:solidFill>
                  <a:srgbClr val="FFFFFF"/>
                </a:solidFill>
                <a:latin typeface="Arial" pitchFamily="34" charset="0"/>
                <a:ea typeface="Arial" pitchFamily="34" charset="-122"/>
                <a:cs typeface="Arial" pitchFamily="34" charset="-120"/>
              </a:rPr>
              <a:t>Worth checking before you apply</a:t>
            </a:r>
            <a:endParaRPr lang="en-US" sz="1500" dirty="0"/>
          </a:p>
        </p:txBody>
      </p:sp>
      <p:sp>
        <p:nvSpPr>
          <p:cNvPr id="12" name="Text 9"/>
          <p:cNvSpPr/>
          <p:nvPr/>
        </p:nvSpPr>
        <p:spPr>
          <a:xfrm>
            <a:off x="6428232" y="2148840"/>
            <a:ext cx="5120640" cy="3931920"/>
          </a:xfrm>
          <a:prstGeom prst="rect">
            <a:avLst/>
          </a:prstGeom>
          <a:noFill/>
          <a:ln/>
        </p:spPr>
        <p:txBody>
          <a:bodyPr wrap="square" rtlCol="0" anchor="t"/>
          <a:lstStyle/>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The current round is adults-only (18+): clubs with junior members or junior activities are not eligible for this round</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Priority goes to clubs working in areas of high deprivation, and engaging under-represented groups (women, disabled people, LGBTQ+ people, racially diverse communities)</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One application per club, and delivered through Sported, worth being a member first (next slide)</a:t>
            </a:r>
            <a:endParaRPr lang="en-US" sz="1350" dirty="0"/>
          </a:p>
        </p:txBody>
      </p:sp>
      <p:sp>
        <p:nvSpPr>
          <p:cNvPr id="13" name="Text 10"/>
          <p:cNvSpPr/>
          <p:nvPr/>
        </p:nvSpPr>
        <p:spPr>
          <a:xfrm>
            <a:off x="548640" y="6199632"/>
            <a:ext cx="7315200" cy="292608"/>
          </a:xfrm>
          <a:prstGeom prst="rect">
            <a:avLst/>
          </a:prstGeom>
          <a:noFill/>
          <a:ln/>
        </p:spPr>
        <p:txBody>
          <a:bodyPr wrap="square" rtlCol="0" anchor="ctr"/>
          <a:lstStyle/>
          <a:p>
            <a:pPr marL="0" indent="0">
              <a:buNone/>
            </a:pPr>
            <a:r>
              <a:rPr lang="en-US" sz="1200" dirty="0">
                <a:solidFill>
                  <a:srgbClr val="3A4150"/>
                </a:solidFill>
                <a:latin typeface="Arial" pitchFamily="34" charset="0"/>
                <a:ea typeface="Arial" pitchFamily="34" charset="-122"/>
                <a:cs typeface="Arial" pitchFamily="34" charset="-120"/>
              </a:rPr>
              <a:t>Visit </a:t>
            </a:r>
            <a:r>
              <a:rPr lang="en-US" sz="1200" b="1" u="sng" dirty="0">
                <a:solidFill>
                  <a:srgbClr val="C9932F"/>
                </a:solidFill>
                <a:latin typeface="Arial" pitchFamily="34" charset="0"/>
                <a:ea typeface="Arial" pitchFamily="34" charset="-122"/>
                <a:cs typeface="Arial" pitchFamily="34" charset="-120"/>
                <a:hlinkClick r:id="rId4">
                  <a:extLst>
                    <a:ext uri="{A12FA001-AC4F-418D-AE19-62706E023703}">
                      <ahyp:hlinkClr xmlns:ahyp="http://schemas.microsoft.com/office/drawing/2018/hyperlinkcolor" val="tx"/>
                    </a:ext>
                  </a:extLst>
                </a:hlinkClick>
              </a:rPr>
              <a:t>sported.org.uk/cash4clubs</a:t>
            </a:r>
            <a:endParaRPr lang="en-US" sz="1200" dirty="0"/>
          </a:p>
        </p:txBody>
      </p:sp>
      <p:sp>
        <p:nvSpPr>
          <p:cNvPr id="14" name="Text 11"/>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15" name="Text 12"/>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27</a:t>
            </a:r>
            <a:endParaRPr lang="en-US" sz="9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170432"/>
          </a:xfrm>
          <a:prstGeom prst="rect">
            <a:avLst/>
          </a:prstGeom>
          <a:solidFill>
            <a:srgbClr val="EEF0F4"/>
          </a:solidFill>
          <a:ln/>
        </p:spPr>
        <p:txBody>
          <a:bodyPr/>
          <a:lstStyle/>
          <a:p>
            <a:endParaRPr lang="en-US"/>
          </a:p>
        </p:txBody>
      </p:sp>
      <p:sp>
        <p:nvSpPr>
          <p:cNvPr id="3" name="Text 1"/>
          <p:cNvSpPr/>
          <p:nvPr/>
        </p:nvSpPr>
        <p:spPr>
          <a:xfrm>
            <a:off x="548640" y="292608"/>
            <a:ext cx="9144000" cy="274320"/>
          </a:xfrm>
          <a:prstGeom prst="rect">
            <a:avLst/>
          </a:prstGeom>
          <a:noFill/>
          <a:ln/>
        </p:spPr>
        <p:txBody>
          <a:bodyPr wrap="square" rtlCol="0" anchor="ctr"/>
          <a:lstStyle/>
          <a:p>
            <a:pPr marL="0" indent="0">
              <a:buNone/>
            </a:pPr>
            <a:r>
              <a:rPr lang="en-US" sz="1200" b="1" kern="0" spc="150" dirty="0">
                <a:solidFill>
                  <a:srgbClr val="C9932F"/>
                </a:solidFill>
                <a:latin typeface="Arial" pitchFamily="34" charset="0"/>
                <a:ea typeface="Arial" pitchFamily="34" charset="-122"/>
                <a:cs typeface="Arial" pitchFamily="34" charset="-120"/>
              </a:rPr>
              <a:t>MEMBERSHIP THAT PAYS FOR ITSELF</a:t>
            </a:r>
            <a:endParaRPr lang="en-US" sz="1200" dirty="0"/>
          </a:p>
        </p:txBody>
      </p:sp>
      <p:sp>
        <p:nvSpPr>
          <p:cNvPr id="4" name="Text 2"/>
          <p:cNvSpPr/>
          <p:nvPr/>
        </p:nvSpPr>
        <p:spPr>
          <a:xfrm>
            <a:off x="548640" y="548640"/>
            <a:ext cx="8046720" cy="594360"/>
          </a:xfrm>
          <a:prstGeom prst="rect">
            <a:avLst/>
          </a:prstGeom>
          <a:noFill/>
          <a:ln/>
        </p:spPr>
        <p:txBody>
          <a:bodyPr wrap="square" rtlCol="0" anchor="ctr"/>
          <a:lstStyle/>
          <a:p>
            <a:pPr marL="0" indent="0">
              <a:buNone/>
            </a:pPr>
            <a:r>
              <a:rPr lang="en-US" sz="2700" b="1" dirty="0">
                <a:solidFill>
                  <a:srgbClr val="151F34"/>
                </a:solidFill>
                <a:latin typeface="Arial" pitchFamily="34" charset="0"/>
                <a:ea typeface="Arial" pitchFamily="34" charset="-122"/>
                <a:cs typeface="Arial" pitchFamily="34" charset="-120"/>
              </a:rPr>
              <a:t>Sported</a:t>
            </a:r>
            <a:endParaRPr lang="en-US" sz="2700" dirty="0"/>
          </a:p>
        </p:txBody>
      </p:sp>
      <p:sp>
        <p:nvSpPr>
          <p:cNvPr id="5" name="Shape 3"/>
          <p:cNvSpPr/>
          <p:nvPr/>
        </p:nvSpPr>
        <p:spPr>
          <a:xfrm>
            <a:off x="10268712" y="301752"/>
            <a:ext cx="1463040" cy="786384"/>
          </a:xfrm>
          <a:prstGeom prst="rect">
            <a:avLst/>
          </a:prstGeom>
          <a:solidFill>
            <a:srgbClr val="FFFFFF"/>
          </a:solidFill>
          <a:ln w="9525">
            <a:solidFill>
              <a:srgbClr val="D8DCE3"/>
            </a:solidFill>
            <a:prstDash val="solid"/>
          </a:ln>
        </p:spPr>
        <p:txBody>
          <a:bodyPr/>
          <a:lstStyle/>
          <a:p>
            <a:endParaRPr lang="en-US"/>
          </a:p>
        </p:txBody>
      </p:sp>
      <p:pic>
        <p:nvPicPr>
          <p:cNvPr id="6" name="Image 0" descr="img/sported_logo.png"/>
          <p:cNvPicPr>
            <a:picLocks noChangeAspect="1"/>
          </p:cNvPicPr>
          <p:nvPr/>
        </p:nvPicPr>
        <p:blipFill>
          <a:blip r:embed="rId3"/>
          <a:stretch>
            <a:fillRect/>
          </a:stretch>
        </p:blipFill>
        <p:spPr>
          <a:xfrm>
            <a:off x="10405872" y="411480"/>
            <a:ext cx="1188720" cy="566928"/>
          </a:xfrm>
          <a:prstGeom prst="rect">
            <a:avLst/>
          </a:prstGeom>
        </p:spPr>
      </p:pic>
      <p:sp>
        <p:nvSpPr>
          <p:cNvPr id="7" name="Shape 4"/>
          <p:cNvSpPr/>
          <p:nvPr/>
        </p:nvSpPr>
        <p:spPr>
          <a:xfrm>
            <a:off x="548640" y="1508760"/>
            <a:ext cx="5349240" cy="502920"/>
          </a:xfrm>
          <a:prstGeom prst="rect">
            <a:avLst/>
          </a:prstGeom>
          <a:solidFill>
            <a:srgbClr val="151F34"/>
          </a:solidFill>
          <a:ln/>
        </p:spPr>
        <p:txBody>
          <a:bodyPr/>
          <a:lstStyle/>
          <a:p>
            <a:endParaRPr lang="en-US"/>
          </a:p>
        </p:txBody>
      </p:sp>
      <p:sp>
        <p:nvSpPr>
          <p:cNvPr id="8" name="Text 5"/>
          <p:cNvSpPr/>
          <p:nvPr/>
        </p:nvSpPr>
        <p:spPr>
          <a:xfrm>
            <a:off x="731520" y="1508760"/>
            <a:ext cx="5029200" cy="502920"/>
          </a:xfrm>
          <a:prstGeom prst="rect">
            <a:avLst/>
          </a:prstGeom>
          <a:noFill/>
          <a:ln/>
        </p:spPr>
        <p:txBody>
          <a:bodyPr wrap="square" rtlCol="0" anchor="ctr"/>
          <a:lstStyle/>
          <a:p>
            <a:pPr marL="0" indent="0">
              <a:buNone/>
            </a:pPr>
            <a:r>
              <a:rPr lang="en-US" sz="1500" b="1" dirty="0">
                <a:solidFill>
                  <a:srgbClr val="FFFFFF"/>
                </a:solidFill>
                <a:latin typeface="Arial" pitchFamily="34" charset="0"/>
                <a:ea typeface="Arial" pitchFamily="34" charset="-122"/>
                <a:cs typeface="Arial" pitchFamily="34" charset="-120"/>
              </a:rPr>
              <a:t>What membership gets you</a:t>
            </a:r>
            <a:endParaRPr lang="en-US" sz="1500" dirty="0"/>
          </a:p>
        </p:txBody>
      </p:sp>
      <p:sp>
        <p:nvSpPr>
          <p:cNvPr id="9" name="Text 6"/>
          <p:cNvSpPr/>
          <p:nvPr/>
        </p:nvSpPr>
        <p:spPr>
          <a:xfrm>
            <a:off x="685800" y="2148840"/>
            <a:ext cx="5120640" cy="3931920"/>
          </a:xfrm>
          <a:prstGeom prst="rect">
            <a:avLst/>
          </a:prstGeom>
          <a:noFill/>
          <a:ln/>
        </p:spPr>
        <p:txBody>
          <a:bodyPr wrap="square" rtlCol="0" anchor="t"/>
          <a:lstStyle/>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Free to join, takes minutes. The UK's largest charity supporting grassroots sport, with a network of over 5,000 groups</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Access to funding pots and hands-on support with funding applications</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Free pro bono consultancy on fundraising, governance, HR and business planning</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Monthly funding bulletins flagging what's currently open and relevant</a:t>
            </a:r>
            <a:endParaRPr lang="en-US" sz="1350" dirty="0"/>
          </a:p>
        </p:txBody>
      </p:sp>
      <p:sp>
        <p:nvSpPr>
          <p:cNvPr id="10" name="Shape 7"/>
          <p:cNvSpPr/>
          <p:nvPr/>
        </p:nvSpPr>
        <p:spPr>
          <a:xfrm>
            <a:off x="6291072" y="1508760"/>
            <a:ext cx="5349240" cy="502920"/>
          </a:xfrm>
          <a:prstGeom prst="rect">
            <a:avLst/>
          </a:prstGeom>
          <a:solidFill>
            <a:srgbClr val="151F34"/>
          </a:solidFill>
          <a:ln/>
        </p:spPr>
        <p:txBody>
          <a:bodyPr/>
          <a:lstStyle/>
          <a:p>
            <a:endParaRPr lang="en-US"/>
          </a:p>
        </p:txBody>
      </p:sp>
      <p:sp>
        <p:nvSpPr>
          <p:cNvPr id="11" name="Text 8"/>
          <p:cNvSpPr/>
          <p:nvPr/>
        </p:nvSpPr>
        <p:spPr>
          <a:xfrm>
            <a:off x="6473952" y="1508760"/>
            <a:ext cx="5029200" cy="502920"/>
          </a:xfrm>
          <a:prstGeom prst="rect">
            <a:avLst/>
          </a:prstGeom>
          <a:noFill/>
          <a:ln/>
        </p:spPr>
        <p:txBody>
          <a:bodyPr wrap="square" rtlCol="0" anchor="ctr"/>
          <a:lstStyle/>
          <a:p>
            <a:pPr marL="0" indent="0">
              <a:buNone/>
            </a:pPr>
            <a:r>
              <a:rPr lang="en-US" sz="1500" b="1" dirty="0">
                <a:solidFill>
                  <a:srgbClr val="FFFFFF"/>
                </a:solidFill>
                <a:latin typeface="Arial" pitchFamily="34" charset="0"/>
                <a:ea typeface="Arial" pitchFamily="34" charset="-122"/>
                <a:cs typeface="Arial" pitchFamily="34" charset="-120"/>
              </a:rPr>
              <a:t>Why it opens up funding</a:t>
            </a:r>
            <a:endParaRPr lang="en-US" sz="1500" dirty="0"/>
          </a:p>
        </p:txBody>
      </p:sp>
      <p:sp>
        <p:nvSpPr>
          <p:cNvPr id="12" name="Text 9"/>
          <p:cNvSpPr/>
          <p:nvPr/>
        </p:nvSpPr>
        <p:spPr>
          <a:xfrm>
            <a:off x="6428232" y="2148840"/>
            <a:ext cx="5120640" cy="3931920"/>
          </a:xfrm>
          <a:prstGeom prst="rect">
            <a:avLst/>
          </a:prstGeom>
          <a:noFill/>
          <a:ln/>
        </p:spPr>
        <p:txBody>
          <a:bodyPr wrap="square" rtlCol="0" anchor="t"/>
          <a:lstStyle/>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Several corporate funds, including Cash4Clubs (Flutter) and the Barclays Community Sport Fund, are delivered exclusively through Sported's member network</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Being a member is often the route in, not just a nice-to-have, some funding simply isn't open to non-members</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Eligibility is broad: UK-based, constituted, non-profit or profit-for-public-good, delivering sport or physical activity to any age</a:t>
            </a:r>
            <a:endParaRPr lang="en-US" sz="1350" dirty="0"/>
          </a:p>
        </p:txBody>
      </p:sp>
      <p:sp>
        <p:nvSpPr>
          <p:cNvPr id="13" name="Text 10"/>
          <p:cNvSpPr/>
          <p:nvPr/>
        </p:nvSpPr>
        <p:spPr>
          <a:xfrm>
            <a:off x="548640" y="6199632"/>
            <a:ext cx="7315200" cy="292608"/>
          </a:xfrm>
          <a:prstGeom prst="rect">
            <a:avLst/>
          </a:prstGeom>
          <a:noFill/>
          <a:ln/>
        </p:spPr>
        <p:txBody>
          <a:bodyPr wrap="square" rtlCol="0" anchor="ctr"/>
          <a:lstStyle/>
          <a:p>
            <a:pPr marL="0" indent="0">
              <a:buNone/>
            </a:pPr>
            <a:r>
              <a:rPr lang="en-US" sz="1200" dirty="0">
                <a:solidFill>
                  <a:srgbClr val="3A4150"/>
                </a:solidFill>
                <a:latin typeface="Arial" pitchFamily="34" charset="0"/>
                <a:ea typeface="Arial" pitchFamily="34" charset="-122"/>
                <a:cs typeface="Arial" pitchFamily="34" charset="-120"/>
              </a:rPr>
              <a:t>Visit </a:t>
            </a:r>
            <a:r>
              <a:rPr lang="en-US" sz="1200" b="1" u="sng" dirty="0">
                <a:solidFill>
                  <a:srgbClr val="C9932F"/>
                </a:solidFill>
                <a:latin typeface="Arial" pitchFamily="34" charset="0"/>
                <a:ea typeface="Arial" pitchFamily="34" charset="-122"/>
                <a:cs typeface="Arial" pitchFamily="34" charset="-120"/>
                <a:hlinkClick r:id="rId4">
                  <a:extLst>
                    <a:ext uri="{A12FA001-AC4F-418D-AE19-62706E023703}">
                      <ahyp:hlinkClr xmlns:ahyp="http://schemas.microsoft.com/office/drawing/2018/hyperlinkcolor" val="tx"/>
                    </a:ext>
                  </a:extLst>
                </a:hlinkClick>
              </a:rPr>
              <a:t>sported.org.uk</a:t>
            </a:r>
            <a:endParaRPr lang="en-US" sz="1200" dirty="0"/>
          </a:p>
        </p:txBody>
      </p:sp>
      <p:sp>
        <p:nvSpPr>
          <p:cNvPr id="14" name="Text 11"/>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15" name="Text 12"/>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28</a:t>
            </a:r>
            <a:endParaRPr lang="en-US" sz="9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170432"/>
          </a:xfrm>
          <a:prstGeom prst="rect">
            <a:avLst/>
          </a:prstGeom>
          <a:solidFill>
            <a:srgbClr val="EEF0F4"/>
          </a:solidFill>
          <a:ln/>
        </p:spPr>
        <p:txBody>
          <a:bodyPr/>
          <a:lstStyle/>
          <a:p>
            <a:endParaRPr lang="en-US"/>
          </a:p>
        </p:txBody>
      </p:sp>
      <p:sp>
        <p:nvSpPr>
          <p:cNvPr id="3" name="Text 1"/>
          <p:cNvSpPr/>
          <p:nvPr/>
        </p:nvSpPr>
        <p:spPr>
          <a:xfrm>
            <a:off x="548640" y="292608"/>
            <a:ext cx="9144000" cy="274320"/>
          </a:xfrm>
          <a:prstGeom prst="rect">
            <a:avLst/>
          </a:prstGeom>
          <a:noFill/>
          <a:ln/>
        </p:spPr>
        <p:txBody>
          <a:bodyPr wrap="square" rtlCol="0" anchor="ctr"/>
          <a:lstStyle/>
          <a:p>
            <a:pPr marL="0" indent="0">
              <a:buNone/>
            </a:pPr>
            <a:r>
              <a:rPr lang="en-US" sz="1200" b="1" kern="0" spc="150" dirty="0">
                <a:solidFill>
                  <a:srgbClr val="C9932F"/>
                </a:solidFill>
                <a:latin typeface="Arial" pitchFamily="34" charset="0"/>
                <a:ea typeface="Arial" pitchFamily="34" charset="-122"/>
                <a:cs typeface="Arial" pitchFamily="34" charset="-120"/>
              </a:rPr>
              <a:t>FOR SCOTTISH CLUBS SPECIFICALLY</a:t>
            </a:r>
            <a:endParaRPr lang="en-US" sz="1200" dirty="0"/>
          </a:p>
        </p:txBody>
      </p:sp>
      <p:sp>
        <p:nvSpPr>
          <p:cNvPr id="4" name="Text 2"/>
          <p:cNvSpPr/>
          <p:nvPr/>
        </p:nvSpPr>
        <p:spPr>
          <a:xfrm>
            <a:off x="548640" y="548640"/>
            <a:ext cx="8046720" cy="594360"/>
          </a:xfrm>
          <a:prstGeom prst="rect">
            <a:avLst/>
          </a:prstGeom>
          <a:noFill/>
          <a:ln/>
        </p:spPr>
        <p:txBody>
          <a:bodyPr wrap="square" rtlCol="0" anchor="ctr"/>
          <a:lstStyle/>
          <a:p>
            <a:pPr marL="0" indent="0">
              <a:buNone/>
            </a:pPr>
            <a:r>
              <a:rPr lang="en-US" sz="2700" b="1" dirty="0">
                <a:solidFill>
                  <a:srgbClr val="151F34"/>
                </a:solidFill>
                <a:latin typeface="Arial" pitchFamily="34" charset="0"/>
                <a:ea typeface="Arial" pitchFamily="34" charset="-122"/>
                <a:cs typeface="Arial" pitchFamily="34" charset="-120"/>
              </a:rPr>
              <a:t>Aldi Sports Fund</a:t>
            </a:r>
            <a:endParaRPr lang="en-US" sz="2700" dirty="0"/>
          </a:p>
        </p:txBody>
      </p:sp>
      <p:sp>
        <p:nvSpPr>
          <p:cNvPr id="5" name="Shape 3"/>
          <p:cNvSpPr/>
          <p:nvPr/>
        </p:nvSpPr>
        <p:spPr>
          <a:xfrm>
            <a:off x="10268712" y="279806"/>
            <a:ext cx="1463040" cy="830275"/>
          </a:xfrm>
          <a:prstGeom prst="rect">
            <a:avLst/>
          </a:prstGeom>
          <a:solidFill>
            <a:srgbClr val="FFFFFF"/>
          </a:solidFill>
          <a:ln w="9525">
            <a:solidFill>
              <a:srgbClr val="D8DCE3"/>
            </a:solidFill>
            <a:prstDash val="solid"/>
          </a:ln>
        </p:spPr>
        <p:txBody>
          <a:bodyPr/>
          <a:lstStyle/>
          <a:p>
            <a:endParaRPr lang="en-US"/>
          </a:p>
        </p:txBody>
      </p:sp>
      <p:pic>
        <p:nvPicPr>
          <p:cNvPr id="6" name="Image 0" descr="img/aldi_logo.jpeg"/>
          <p:cNvPicPr>
            <a:picLocks noChangeAspect="1"/>
          </p:cNvPicPr>
          <p:nvPr/>
        </p:nvPicPr>
        <p:blipFill>
          <a:blip r:embed="rId3"/>
          <a:stretch>
            <a:fillRect/>
          </a:stretch>
        </p:blipFill>
        <p:spPr>
          <a:xfrm>
            <a:off x="10405872" y="389534"/>
            <a:ext cx="1188720" cy="610819"/>
          </a:xfrm>
          <a:prstGeom prst="rect">
            <a:avLst/>
          </a:prstGeom>
        </p:spPr>
      </p:pic>
      <p:sp>
        <p:nvSpPr>
          <p:cNvPr id="7" name="Shape 4"/>
          <p:cNvSpPr/>
          <p:nvPr/>
        </p:nvSpPr>
        <p:spPr>
          <a:xfrm>
            <a:off x="548640" y="1508760"/>
            <a:ext cx="5349240" cy="502920"/>
          </a:xfrm>
          <a:prstGeom prst="rect">
            <a:avLst/>
          </a:prstGeom>
          <a:solidFill>
            <a:srgbClr val="151F34"/>
          </a:solidFill>
          <a:ln/>
        </p:spPr>
        <p:txBody>
          <a:bodyPr/>
          <a:lstStyle/>
          <a:p>
            <a:endParaRPr lang="en-US"/>
          </a:p>
        </p:txBody>
      </p:sp>
      <p:sp>
        <p:nvSpPr>
          <p:cNvPr id="8" name="Text 5"/>
          <p:cNvSpPr/>
          <p:nvPr/>
        </p:nvSpPr>
        <p:spPr>
          <a:xfrm>
            <a:off x="731520" y="1508760"/>
            <a:ext cx="5029200" cy="502920"/>
          </a:xfrm>
          <a:prstGeom prst="rect">
            <a:avLst/>
          </a:prstGeom>
          <a:noFill/>
          <a:ln/>
        </p:spPr>
        <p:txBody>
          <a:bodyPr wrap="square" rtlCol="0" anchor="ctr"/>
          <a:lstStyle/>
          <a:p>
            <a:pPr marL="0" indent="0">
              <a:buNone/>
            </a:pPr>
            <a:r>
              <a:rPr lang="en-US" sz="1500" b="1" dirty="0">
                <a:solidFill>
                  <a:srgbClr val="FFFFFF"/>
                </a:solidFill>
                <a:latin typeface="Arial" pitchFamily="34" charset="0"/>
                <a:ea typeface="Arial" pitchFamily="34" charset="-122"/>
                <a:cs typeface="Arial" pitchFamily="34" charset="-120"/>
              </a:rPr>
              <a:t>The Scottish Sports Fund</a:t>
            </a:r>
            <a:endParaRPr lang="en-US" sz="1500" dirty="0"/>
          </a:p>
        </p:txBody>
      </p:sp>
      <p:sp>
        <p:nvSpPr>
          <p:cNvPr id="9" name="Text 6"/>
          <p:cNvSpPr/>
          <p:nvPr/>
        </p:nvSpPr>
        <p:spPr>
          <a:xfrm>
            <a:off x="685800" y="2148840"/>
            <a:ext cx="5120640" cy="3931920"/>
          </a:xfrm>
          <a:prstGeom prst="rect">
            <a:avLst/>
          </a:prstGeom>
          <a:noFill/>
          <a:ln/>
        </p:spPr>
        <p:txBody>
          <a:bodyPr wrap="square" rtlCol="0" anchor="t"/>
          <a:lstStyle/>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Now in its 10th year, awarded over £500,000 to more than 650 grassroots clubs since 2016</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Applications open on a rolling basis by region and postcode area throughout the year, typical awards range from £500 to £2,500</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Volleyball clubs have been funded through this scheme before, it's genuinely open to any sport</a:t>
            </a:r>
            <a:endParaRPr lang="en-US" sz="1350" dirty="0"/>
          </a:p>
        </p:txBody>
      </p:sp>
      <p:sp>
        <p:nvSpPr>
          <p:cNvPr id="10" name="Shape 7"/>
          <p:cNvSpPr/>
          <p:nvPr/>
        </p:nvSpPr>
        <p:spPr>
          <a:xfrm>
            <a:off x="6291072" y="1508760"/>
            <a:ext cx="5349240" cy="502920"/>
          </a:xfrm>
          <a:prstGeom prst="rect">
            <a:avLst/>
          </a:prstGeom>
          <a:solidFill>
            <a:srgbClr val="151F34"/>
          </a:solidFill>
          <a:ln/>
        </p:spPr>
        <p:txBody>
          <a:bodyPr/>
          <a:lstStyle/>
          <a:p>
            <a:endParaRPr lang="en-US"/>
          </a:p>
        </p:txBody>
      </p:sp>
      <p:sp>
        <p:nvSpPr>
          <p:cNvPr id="11" name="Text 8"/>
          <p:cNvSpPr/>
          <p:nvPr/>
        </p:nvSpPr>
        <p:spPr>
          <a:xfrm>
            <a:off x="6473952" y="1508760"/>
            <a:ext cx="5029200" cy="502920"/>
          </a:xfrm>
          <a:prstGeom prst="rect">
            <a:avLst/>
          </a:prstGeom>
          <a:noFill/>
          <a:ln/>
        </p:spPr>
        <p:txBody>
          <a:bodyPr wrap="square" rtlCol="0" anchor="ctr"/>
          <a:lstStyle/>
          <a:p>
            <a:pPr marL="0" indent="0">
              <a:buNone/>
            </a:pPr>
            <a:r>
              <a:rPr lang="en-US" sz="1500" b="1" dirty="0">
                <a:solidFill>
                  <a:srgbClr val="FFFFFF"/>
                </a:solidFill>
                <a:latin typeface="Arial" pitchFamily="34" charset="0"/>
                <a:ea typeface="Arial" pitchFamily="34" charset="-122"/>
                <a:cs typeface="Arial" pitchFamily="34" charset="-120"/>
              </a:rPr>
              <a:t>The wider Aldi Sports Fund</a:t>
            </a:r>
            <a:endParaRPr lang="en-US" sz="1500" dirty="0"/>
          </a:p>
        </p:txBody>
      </p:sp>
      <p:sp>
        <p:nvSpPr>
          <p:cNvPr id="12" name="Text 9"/>
          <p:cNvSpPr/>
          <p:nvPr/>
        </p:nvSpPr>
        <p:spPr>
          <a:xfrm>
            <a:off x="6428232" y="2148840"/>
            <a:ext cx="5120640" cy="3931920"/>
          </a:xfrm>
          <a:prstGeom prst="rect">
            <a:avLst/>
          </a:prstGeom>
          <a:noFill/>
          <a:ln/>
        </p:spPr>
        <p:txBody>
          <a:bodyPr wrap="square" rtlCol="0" anchor="t"/>
          <a:lstStyle/>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Now expanded to England and Wales too, with grants of up to £3,000 for equipment, kit, coaching and facility hire</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Selected Gold-tier recipients get the chance to meet a Team GB or ParalympicsGB athlete</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Check your region's specific application window before applying</a:t>
            </a:r>
            <a:endParaRPr lang="en-US" sz="1350" dirty="0"/>
          </a:p>
        </p:txBody>
      </p:sp>
      <p:sp>
        <p:nvSpPr>
          <p:cNvPr id="13" name="Text 10"/>
          <p:cNvSpPr/>
          <p:nvPr/>
        </p:nvSpPr>
        <p:spPr>
          <a:xfrm>
            <a:off x="548640" y="6199632"/>
            <a:ext cx="7315200" cy="292608"/>
          </a:xfrm>
          <a:prstGeom prst="rect">
            <a:avLst/>
          </a:prstGeom>
          <a:noFill/>
          <a:ln/>
        </p:spPr>
        <p:txBody>
          <a:bodyPr wrap="square" rtlCol="0" anchor="ctr"/>
          <a:lstStyle/>
          <a:p>
            <a:pPr marL="0" indent="0">
              <a:buNone/>
            </a:pPr>
            <a:r>
              <a:rPr lang="en-US" sz="1200" dirty="0">
                <a:solidFill>
                  <a:srgbClr val="3A4150"/>
                </a:solidFill>
                <a:latin typeface="Arial" pitchFamily="34" charset="0"/>
                <a:ea typeface="Arial" pitchFamily="34" charset="-122"/>
                <a:cs typeface="Arial" pitchFamily="34" charset="-120"/>
              </a:rPr>
              <a:t>Visit </a:t>
            </a:r>
            <a:r>
              <a:rPr lang="en-US" sz="1200" b="1" u="sng" dirty="0">
                <a:solidFill>
                  <a:srgbClr val="C9932F"/>
                </a:solidFill>
                <a:latin typeface="Arial" pitchFamily="34" charset="0"/>
                <a:ea typeface="Arial" pitchFamily="34" charset="-122"/>
                <a:cs typeface="Arial" pitchFamily="34" charset="-120"/>
                <a:hlinkClick r:id="rId4">
                  <a:extLst>
                    <a:ext uri="{A12FA001-AC4F-418D-AE19-62706E023703}">
                      <ahyp:hlinkClr xmlns:ahyp="http://schemas.microsoft.com/office/drawing/2018/hyperlinkcolor" val="tx"/>
                    </a:ext>
                  </a:extLst>
                </a:hlinkClick>
              </a:rPr>
              <a:t>aldi.co.uk/scottishsportfund</a:t>
            </a:r>
            <a:endParaRPr lang="en-US" sz="1200" dirty="0"/>
          </a:p>
        </p:txBody>
      </p:sp>
      <p:sp>
        <p:nvSpPr>
          <p:cNvPr id="14" name="Text 11"/>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15" name="Text 12"/>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29</a:t>
            </a:r>
            <a:endParaRPr lang="en-US" sz="9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170432"/>
          </a:xfrm>
          <a:prstGeom prst="rect">
            <a:avLst/>
          </a:prstGeom>
          <a:solidFill>
            <a:srgbClr val="EEF0F4"/>
          </a:solidFill>
          <a:ln/>
        </p:spPr>
        <p:txBody>
          <a:bodyPr/>
          <a:lstStyle/>
          <a:p>
            <a:endParaRPr lang="en-US"/>
          </a:p>
        </p:txBody>
      </p:sp>
      <p:sp>
        <p:nvSpPr>
          <p:cNvPr id="3" name="Text 1"/>
          <p:cNvSpPr/>
          <p:nvPr/>
        </p:nvSpPr>
        <p:spPr>
          <a:xfrm>
            <a:off x="548640" y="292608"/>
            <a:ext cx="9144000" cy="274320"/>
          </a:xfrm>
          <a:prstGeom prst="rect">
            <a:avLst/>
          </a:prstGeom>
          <a:noFill/>
          <a:ln/>
        </p:spPr>
        <p:txBody>
          <a:bodyPr wrap="square" rtlCol="0" anchor="ctr"/>
          <a:lstStyle/>
          <a:p>
            <a:pPr marL="0" indent="0">
              <a:buNone/>
            </a:pPr>
            <a:r>
              <a:rPr lang="en-US" sz="1200" b="1" kern="0" spc="150" dirty="0">
                <a:solidFill>
                  <a:srgbClr val="C9932F"/>
                </a:solidFill>
                <a:latin typeface="Arial" pitchFamily="34" charset="0"/>
                <a:ea typeface="Arial" pitchFamily="34" charset="-122"/>
                <a:cs typeface="Arial" pitchFamily="34" charset="-120"/>
              </a:rPr>
              <a:t>A TIMELY ONE</a:t>
            </a:r>
            <a:endParaRPr lang="en-US" sz="1200" dirty="0"/>
          </a:p>
        </p:txBody>
      </p:sp>
      <p:sp>
        <p:nvSpPr>
          <p:cNvPr id="4" name="Text 2"/>
          <p:cNvSpPr/>
          <p:nvPr/>
        </p:nvSpPr>
        <p:spPr>
          <a:xfrm>
            <a:off x="548640" y="548640"/>
            <a:ext cx="11064240" cy="594360"/>
          </a:xfrm>
          <a:prstGeom prst="rect">
            <a:avLst/>
          </a:prstGeom>
          <a:noFill/>
          <a:ln/>
        </p:spPr>
        <p:txBody>
          <a:bodyPr wrap="square" rtlCol="0" anchor="ctr"/>
          <a:lstStyle/>
          <a:p>
            <a:pPr marL="0" indent="0">
              <a:buNone/>
            </a:pPr>
            <a:r>
              <a:rPr lang="en-US" sz="2700" b="1" dirty="0">
                <a:solidFill>
                  <a:srgbClr val="151F34"/>
                </a:solidFill>
                <a:latin typeface="Arial" pitchFamily="34" charset="0"/>
                <a:ea typeface="Arial" pitchFamily="34" charset="-122"/>
                <a:cs typeface="Arial" pitchFamily="34" charset="-120"/>
              </a:rPr>
              <a:t>National Lottery Awards for All Scotland</a:t>
            </a:r>
            <a:endParaRPr lang="en-US" sz="2700" dirty="0"/>
          </a:p>
        </p:txBody>
      </p:sp>
      <p:sp>
        <p:nvSpPr>
          <p:cNvPr id="5" name="Shape 3"/>
          <p:cNvSpPr/>
          <p:nvPr/>
        </p:nvSpPr>
        <p:spPr>
          <a:xfrm>
            <a:off x="548640" y="1691640"/>
            <a:ext cx="2537460" cy="2651760"/>
          </a:xfrm>
          <a:prstGeom prst="rect">
            <a:avLst/>
          </a:prstGeom>
          <a:solidFill>
            <a:srgbClr val="151F34"/>
          </a:solidFill>
          <a:ln/>
        </p:spPr>
        <p:txBody>
          <a:bodyPr/>
          <a:lstStyle/>
          <a:p>
            <a:endParaRPr lang="en-US"/>
          </a:p>
        </p:txBody>
      </p:sp>
      <p:sp>
        <p:nvSpPr>
          <p:cNvPr id="6" name="Text 4"/>
          <p:cNvSpPr/>
          <p:nvPr/>
        </p:nvSpPr>
        <p:spPr>
          <a:xfrm>
            <a:off x="685800" y="1874520"/>
            <a:ext cx="2263140" cy="1005840"/>
          </a:xfrm>
          <a:prstGeom prst="rect">
            <a:avLst/>
          </a:prstGeom>
          <a:noFill/>
          <a:ln/>
        </p:spPr>
        <p:txBody>
          <a:bodyPr wrap="square" rtlCol="0" anchor="ctr"/>
          <a:lstStyle/>
          <a:p>
            <a:pPr marL="0" indent="0" algn="ctr">
              <a:buNone/>
            </a:pPr>
            <a:r>
              <a:rPr lang="en-US" sz="3400" b="1" dirty="0">
                <a:solidFill>
                  <a:srgbClr val="E4B764"/>
                </a:solidFill>
                <a:latin typeface="Arial" pitchFamily="34" charset="0"/>
                <a:ea typeface="Arial" pitchFamily="34" charset="-122"/>
                <a:cs typeface="Arial" pitchFamily="34" charset="-120"/>
              </a:rPr>
              <a:t>£300–£10k</a:t>
            </a:r>
            <a:endParaRPr lang="en-US" sz="3400" dirty="0"/>
          </a:p>
        </p:txBody>
      </p:sp>
      <p:sp>
        <p:nvSpPr>
          <p:cNvPr id="7" name="Text 5"/>
          <p:cNvSpPr/>
          <p:nvPr/>
        </p:nvSpPr>
        <p:spPr>
          <a:xfrm>
            <a:off x="685800" y="2880360"/>
            <a:ext cx="2263140" cy="1325880"/>
          </a:xfrm>
          <a:prstGeom prst="rect">
            <a:avLst/>
          </a:prstGeom>
          <a:noFill/>
          <a:ln/>
        </p:spPr>
        <p:txBody>
          <a:bodyPr wrap="square" rtlCol="0" anchor="t"/>
          <a:lstStyle/>
          <a:p>
            <a:pPr marL="0" indent="0" algn="ctr">
              <a:buNone/>
            </a:pPr>
            <a:r>
              <a:rPr lang="en-US" sz="1200" dirty="0">
                <a:solidFill>
                  <a:srgbClr val="FFFFFF"/>
                </a:solidFill>
                <a:latin typeface="Arial" pitchFamily="34" charset="0"/>
                <a:ea typeface="Arial" pitchFamily="34" charset="-122"/>
                <a:cs typeface="Arial" pitchFamily="34" charset="-120"/>
              </a:rPr>
              <a:t>Standard grant range for community, arts and sports projects</a:t>
            </a:r>
            <a:endParaRPr lang="en-US" sz="1200" dirty="0"/>
          </a:p>
        </p:txBody>
      </p:sp>
      <p:sp>
        <p:nvSpPr>
          <p:cNvPr id="8" name="Shape 6"/>
          <p:cNvSpPr/>
          <p:nvPr/>
        </p:nvSpPr>
        <p:spPr>
          <a:xfrm>
            <a:off x="3406140" y="1691640"/>
            <a:ext cx="2537460" cy="2651760"/>
          </a:xfrm>
          <a:prstGeom prst="rect">
            <a:avLst/>
          </a:prstGeom>
          <a:solidFill>
            <a:srgbClr val="151F34"/>
          </a:solidFill>
          <a:ln/>
        </p:spPr>
        <p:txBody>
          <a:bodyPr/>
          <a:lstStyle/>
          <a:p>
            <a:endParaRPr lang="en-US"/>
          </a:p>
        </p:txBody>
      </p:sp>
      <p:sp>
        <p:nvSpPr>
          <p:cNvPr id="9" name="Text 7"/>
          <p:cNvSpPr/>
          <p:nvPr/>
        </p:nvSpPr>
        <p:spPr>
          <a:xfrm>
            <a:off x="3543300" y="1874520"/>
            <a:ext cx="2263140" cy="1005840"/>
          </a:xfrm>
          <a:prstGeom prst="rect">
            <a:avLst/>
          </a:prstGeom>
          <a:noFill/>
          <a:ln/>
        </p:spPr>
        <p:txBody>
          <a:bodyPr wrap="square" rtlCol="0" anchor="ctr"/>
          <a:lstStyle/>
          <a:p>
            <a:pPr marL="0" indent="0" algn="ctr">
              <a:buNone/>
            </a:pPr>
            <a:r>
              <a:rPr lang="en-US" sz="3400" b="1" dirty="0">
                <a:solidFill>
                  <a:srgbClr val="E4B764"/>
                </a:solidFill>
                <a:latin typeface="Arial" pitchFamily="34" charset="0"/>
                <a:ea typeface="Arial" pitchFamily="34" charset="-122"/>
                <a:cs typeface="Arial" pitchFamily="34" charset="-120"/>
              </a:rPr>
              <a:t>£2.2m</a:t>
            </a:r>
            <a:endParaRPr lang="en-US" sz="3400" dirty="0"/>
          </a:p>
        </p:txBody>
      </p:sp>
      <p:sp>
        <p:nvSpPr>
          <p:cNvPr id="10" name="Text 8"/>
          <p:cNvSpPr/>
          <p:nvPr/>
        </p:nvSpPr>
        <p:spPr>
          <a:xfrm>
            <a:off x="3543300" y="2880360"/>
            <a:ext cx="2263140" cy="1325880"/>
          </a:xfrm>
          <a:prstGeom prst="rect">
            <a:avLst/>
          </a:prstGeom>
          <a:noFill/>
          <a:ln/>
        </p:spPr>
        <p:txBody>
          <a:bodyPr wrap="square" rtlCol="0" anchor="t"/>
          <a:lstStyle/>
          <a:p>
            <a:pPr marL="0" indent="0" algn="ctr">
              <a:buNone/>
            </a:pPr>
            <a:r>
              <a:rPr lang="en-US" sz="1200" dirty="0">
                <a:solidFill>
                  <a:srgbClr val="FFFFFF"/>
                </a:solidFill>
                <a:latin typeface="Arial" pitchFamily="34" charset="0"/>
                <a:ea typeface="Arial" pitchFamily="34" charset="-122"/>
                <a:cs typeface="Arial" pitchFamily="34" charset="-120"/>
              </a:rPr>
              <a:t>Extra funding announced for Glasgow 2026 Commonwealth Games-inspired projects</a:t>
            </a:r>
            <a:endParaRPr lang="en-US" sz="1200" dirty="0"/>
          </a:p>
        </p:txBody>
      </p:sp>
      <p:sp>
        <p:nvSpPr>
          <p:cNvPr id="11" name="Shape 9"/>
          <p:cNvSpPr/>
          <p:nvPr/>
        </p:nvSpPr>
        <p:spPr>
          <a:xfrm>
            <a:off x="6263640" y="1691640"/>
            <a:ext cx="2537460" cy="2651760"/>
          </a:xfrm>
          <a:prstGeom prst="rect">
            <a:avLst/>
          </a:prstGeom>
          <a:solidFill>
            <a:srgbClr val="151F34"/>
          </a:solidFill>
          <a:ln/>
        </p:spPr>
        <p:txBody>
          <a:bodyPr/>
          <a:lstStyle/>
          <a:p>
            <a:endParaRPr lang="en-US"/>
          </a:p>
        </p:txBody>
      </p:sp>
      <p:sp>
        <p:nvSpPr>
          <p:cNvPr id="12" name="Text 10"/>
          <p:cNvSpPr/>
          <p:nvPr/>
        </p:nvSpPr>
        <p:spPr>
          <a:xfrm>
            <a:off x="6400800" y="1874520"/>
            <a:ext cx="2263140" cy="1005840"/>
          </a:xfrm>
          <a:prstGeom prst="rect">
            <a:avLst/>
          </a:prstGeom>
          <a:noFill/>
          <a:ln/>
        </p:spPr>
        <p:txBody>
          <a:bodyPr wrap="square" rtlCol="0" anchor="ctr"/>
          <a:lstStyle/>
          <a:p>
            <a:pPr marL="0" indent="0" algn="ctr">
              <a:buNone/>
            </a:pPr>
            <a:r>
              <a:rPr lang="en-US" sz="3400" b="1" dirty="0">
                <a:solidFill>
                  <a:srgbClr val="E4B764"/>
                </a:solidFill>
                <a:latin typeface="Arial" pitchFamily="34" charset="0"/>
                <a:ea typeface="Arial" pitchFamily="34" charset="-122"/>
                <a:cs typeface="Arial" pitchFamily="34" charset="-120"/>
              </a:rPr>
              <a:t>Up to £10k</a:t>
            </a:r>
            <a:endParaRPr lang="en-US" sz="3400" dirty="0"/>
          </a:p>
        </p:txBody>
      </p:sp>
      <p:sp>
        <p:nvSpPr>
          <p:cNvPr id="13" name="Text 11"/>
          <p:cNvSpPr/>
          <p:nvPr/>
        </p:nvSpPr>
        <p:spPr>
          <a:xfrm>
            <a:off x="6400800" y="2880360"/>
            <a:ext cx="2263140" cy="1325880"/>
          </a:xfrm>
          <a:prstGeom prst="rect">
            <a:avLst/>
          </a:prstGeom>
          <a:noFill/>
          <a:ln/>
        </p:spPr>
        <p:txBody>
          <a:bodyPr wrap="square" rtlCol="0" anchor="t"/>
          <a:lstStyle/>
          <a:p>
            <a:pPr marL="0" indent="0" algn="ctr">
              <a:buNone/>
            </a:pPr>
            <a:r>
              <a:rPr lang="en-US" sz="1200" dirty="0">
                <a:solidFill>
                  <a:srgbClr val="FFFFFF"/>
                </a:solidFill>
                <a:latin typeface="Arial" pitchFamily="34" charset="0"/>
                <a:ea typeface="Arial" pitchFamily="34" charset="-122"/>
                <a:cs typeface="Arial" pitchFamily="34" charset="-120"/>
              </a:rPr>
              <a:t>Available for Games-inspired projects lasting up to 12 months</a:t>
            </a:r>
            <a:endParaRPr lang="en-US" sz="1200" dirty="0"/>
          </a:p>
        </p:txBody>
      </p:sp>
      <p:sp>
        <p:nvSpPr>
          <p:cNvPr id="14" name="Shape 12"/>
          <p:cNvSpPr/>
          <p:nvPr/>
        </p:nvSpPr>
        <p:spPr>
          <a:xfrm>
            <a:off x="9121140" y="1691640"/>
            <a:ext cx="2537460" cy="2651760"/>
          </a:xfrm>
          <a:prstGeom prst="rect">
            <a:avLst/>
          </a:prstGeom>
          <a:solidFill>
            <a:srgbClr val="151F34"/>
          </a:solidFill>
          <a:ln/>
        </p:spPr>
        <p:txBody>
          <a:bodyPr/>
          <a:lstStyle/>
          <a:p>
            <a:endParaRPr lang="en-US"/>
          </a:p>
        </p:txBody>
      </p:sp>
      <p:sp>
        <p:nvSpPr>
          <p:cNvPr id="15" name="Text 13"/>
          <p:cNvSpPr/>
          <p:nvPr/>
        </p:nvSpPr>
        <p:spPr>
          <a:xfrm>
            <a:off x="9258300" y="1874520"/>
            <a:ext cx="2263140" cy="1005840"/>
          </a:xfrm>
          <a:prstGeom prst="rect">
            <a:avLst/>
          </a:prstGeom>
          <a:noFill/>
          <a:ln/>
        </p:spPr>
        <p:txBody>
          <a:bodyPr wrap="square" rtlCol="0" anchor="ctr"/>
          <a:lstStyle/>
          <a:p>
            <a:pPr marL="0" indent="0" algn="ctr">
              <a:buNone/>
            </a:pPr>
            <a:r>
              <a:rPr lang="en-US" sz="3400" b="1" dirty="0">
                <a:solidFill>
                  <a:srgbClr val="E4B764"/>
                </a:solidFill>
                <a:latin typeface="Arial" pitchFamily="34" charset="0"/>
                <a:ea typeface="Arial" pitchFamily="34" charset="-122"/>
                <a:cs typeface="Arial" pitchFamily="34" charset="-120"/>
              </a:rPr>
              <a:t>Rolling</a:t>
            </a:r>
            <a:endParaRPr lang="en-US" sz="3400" dirty="0"/>
          </a:p>
        </p:txBody>
      </p:sp>
      <p:sp>
        <p:nvSpPr>
          <p:cNvPr id="16" name="Text 14"/>
          <p:cNvSpPr/>
          <p:nvPr/>
        </p:nvSpPr>
        <p:spPr>
          <a:xfrm>
            <a:off x="9258300" y="2880360"/>
            <a:ext cx="2263140" cy="1325880"/>
          </a:xfrm>
          <a:prstGeom prst="rect">
            <a:avLst/>
          </a:prstGeom>
          <a:noFill/>
          <a:ln/>
        </p:spPr>
        <p:txBody>
          <a:bodyPr wrap="square" rtlCol="0" anchor="t"/>
          <a:lstStyle/>
          <a:p>
            <a:pPr marL="0" indent="0" algn="ctr">
              <a:buNone/>
            </a:pPr>
            <a:r>
              <a:rPr lang="en-US" sz="1200" dirty="0">
                <a:solidFill>
                  <a:srgbClr val="FFFFFF"/>
                </a:solidFill>
                <a:latin typeface="Arial" pitchFamily="34" charset="0"/>
                <a:ea typeface="Arial" pitchFamily="34" charset="-122"/>
                <a:cs typeface="Arial" pitchFamily="34" charset="-120"/>
              </a:rPr>
              <a:t>Applications accepted year-round, no fixed deadline</a:t>
            </a:r>
            <a:endParaRPr lang="en-US" sz="1200" dirty="0"/>
          </a:p>
        </p:txBody>
      </p:sp>
      <p:sp>
        <p:nvSpPr>
          <p:cNvPr id="17" name="Text 15"/>
          <p:cNvSpPr/>
          <p:nvPr/>
        </p:nvSpPr>
        <p:spPr>
          <a:xfrm>
            <a:off x="548640" y="4617720"/>
            <a:ext cx="11064240" cy="1280160"/>
          </a:xfrm>
          <a:prstGeom prst="rect">
            <a:avLst/>
          </a:prstGeom>
          <a:noFill/>
          <a:ln/>
        </p:spPr>
        <p:txBody>
          <a:bodyPr wrap="square" rtlCol="0" anchor="t"/>
          <a:lstStyle/>
          <a:p>
            <a:pPr marL="0" indent="0">
              <a:buNone/>
            </a:pPr>
            <a:r>
              <a:rPr lang="en-US" sz="1350" i="1" dirty="0">
                <a:solidFill>
                  <a:srgbClr val="3A4150"/>
                </a:solidFill>
                <a:latin typeface="Arial" pitchFamily="34" charset="0"/>
                <a:ea typeface="Arial" pitchFamily="34" charset="-122"/>
                <a:cs typeface="Arial" pitchFamily="34" charset="-120"/>
              </a:rPr>
              <a:t>Delivered in partnership with sportscotland and Creative Scotland. With the Commonwealth Games returning to Glasgow, a volleyball club running Games-inspired community activity has a genuinely timely, well-funded route in right now.</a:t>
            </a:r>
            <a:endParaRPr lang="en-US" sz="1350" dirty="0"/>
          </a:p>
        </p:txBody>
      </p:sp>
      <p:sp>
        <p:nvSpPr>
          <p:cNvPr id="18" name="Text 16"/>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19" name="Text 17"/>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30</a:t>
            </a:r>
            <a:endParaRPr lang="en-US" sz="9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05840"/>
          </a:xfrm>
          <a:prstGeom prst="rect">
            <a:avLst/>
          </a:prstGeom>
          <a:solidFill>
            <a:srgbClr val="EEF0F4"/>
          </a:solidFill>
          <a:ln/>
        </p:spPr>
        <p:txBody>
          <a:bodyPr/>
          <a:lstStyle/>
          <a:p>
            <a:endParaRPr lang="en-US"/>
          </a:p>
        </p:txBody>
      </p:sp>
      <p:sp>
        <p:nvSpPr>
          <p:cNvPr id="3" name="Text 1"/>
          <p:cNvSpPr/>
          <p:nvPr/>
        </p:nvSpPr>
        <p:spPr>
          <a:xfrm>
            <a:off x="457200" y="219456"/>
            <a:ext cx="9144000" cy="274320"/>
          </a:xfrm>
          <a:prstGeom prst="rect">
            <a:avLst/>
          </a:prstGeom>
          <a:noFill/>
          <a:ln/>
        </p:spPr>
        <p:txBody>
          <a:bodyPr wrap="square" rtlCol="0" anchor="ctr"/>
          <a:lstStyle/>
          <a:p>
            <a:pPr marL="0" indent="0">
              <a:buNone/>
            </a:pPr>
            <a:r>
              <a:rPr lang="en-US" sz="1200" b="1" kern="0" spc="150" dirty="0">
                <a:solidFill>
                  <a:srgbClr val="C9932F"/>
                </a:solidFill>
                <a:latin typeface="Arial" pitchFamily="34" charset="0"/>
                <a:ea typeface="Arial" pitchFamily="34" charset="-122"/>
                <a:cs typeface="Arial" pitchFamily="34" charset="-120"/>
              </a:rPr>
              <a:t>ONCE YOU'RE READY TO GO BIGGER</a:t>
            </a:r>
            <a:endParaRPr lang="en-US" sz="1200" dirty="0"/>
          </a:p>
        </p:txBody>
      </p:sp>
      <p:sp>
        <p:nvSpPr>
          <p:cNvPr id="4" name="Text 2"/>
          <p:cNvSpPr/>
          <p:nvPr/>
        </p:nvSpPr>
        <p:spPr>
          <a:xfrm>
            <a:off x="457200" y="438912"/>
            <a:ext cx="11247120" cy="502920"/>
          </a:xfrm>
          <a:prstGeom prst="rect">
            <a:avLst/>
          </a:prstGeom>
          <a:noFill/>
          <a:ln/>
        </p:spPr>
        <p:txBody>
          <a:bodyPr wrap="square" rtlCol="0" anchor="ctr"/>
          <a:lstStyle/>
          <a:p>
            <a:pPr marL="0" indent="0">
              <a:buNone/>
            </a:pPr>
            <a:r>
              <a:rPr lang="en-US" sz="2200" b="1" dirty="0">
                <a:solidFill>
                  <a:srgbClr val="151F34"/>
                </a:solidFill>
                <a:latin typeface="Arial" pitchFamily="34" charset="0"/>
                <a:ea typeface="Arial" pitchFamily="34" charset="-122"/>
                <a:cs typeface="Arial" pitchFamily="34" charset="-120"/>
              </a:rPr>
              <a:t>The UK's Biggest Grantmaking Foundations</a:t>
            </a:r>
            <a:endParaRPr lang="en-US" sz="2200" dirty="0"/>
          </a:p>
        </p:txBody>
      </p:sp>
      <p:graphicFrame>
        <p:nvGraphicFramePr>
          <p:cNvPr id="33" name="Table 0"/>
          <p:cNvGraphicFramePr>
            <a:graphicFrameLocks noGrp="1"/>
          </p:cNvGraphicFramePr>
          <p:nvPr>
            <p:extLst>
              <p:ext uri="{D42A27DB-BD31-4B8C-83A1-F6EECF244321}">
                <p14:modId xmlns:p14="http://schemas.microsoft.com/office/powerpoint/2010/main" val="1579011935"/>
              </p:ext>
            </p:extLst>
          </p:nvPr>
        </p:nvGraphicFramePr>
        <p:xfrm>
          <a:off x="457200" y="1234440"/>
          <a:ext cx="11274552" cy="3931917"/>
        </p:xfrm>
        <a:graphic>
          <a:graphicData uri="http://schemas.openxmlformats.org/drawingml/2006/table">
            <a:tbl>
              <a:tblPr/>
              <a:tblGrid>
                <a:gridCol w="1005840">
                  <a:extLst>
                    <a:ext uri="{9D8B030D-6E8A-4147-A177-3AD203B41FA5}">
                      <a16:colId xmlns:a16="http://schemas.microsoft.com/office/drawing/2014/main" val="20000"/>
                    </a:ext>
                  </a:extLst>
                </a:gridCol>
                <a:gridCol w="3108960">
                  <a:extLst>
                    <a:ext uri="{9D8B030D-6E8A-4147-A177-3AD203B41FA5}">
                      <a16:colId xmlns:a16="http://schemas.microsoft.com/office/drawing/2014/main" val="20001"/>
                    </a:ext>
                  </a:extLst>
                </a:gridCol>
                <a:gridCol w="1554480">
                  <a:extLst>
                    <a:ext uri="{9D8B030D-6E8A-4147-A177-3AD203B41FA5}">
                      <a16:colId xmlns:a16="http://schemas.microsoft.com/office/drawing/2014/main" val="20002"/>
                    </a:ext>
                  </a:extLst>
                </a:gridCol>
                <a:gridCol w="5605272">
                  <a:extLst>
                    <a:ext uri="{9D8B030D-6E8A-4147-A177-3AD203B41FA5}">
                      <a16:colId xmlns:a16="http://schemas.microsoft.com/office/drawing/2014/main" val="20003"/>
                    </a:ext>
                  </a:extLst>
                </a:gridCol>
              </a:tblGrid>
              <a:tr h="357447">
                <a:tc>
                  <a:txBody>
                    <a:bodyPr/>
                    <a:lstStyle/>
                    <a:p>
                      <a:pPr marL="0" indent="0" algn="l">
                        <a:buNone/>
                      </a:pPr>
                      <a:r>
                        <a:rPr lang="en-US" sz="1150" b="1" dirty="0">
                          <a:solidFill>
                            <a:srgbClr val="FFFFFF"/>
                          </a:solidFill>
                          <a:latin typeface="Arial" pitchFamily="34" charset="0"/>
                          <a:ea typeface="Arial" pitchFamily="34" charset="-122"/>
                          <a:cs typeface="Arial" pitchFamily="34" charset="-120"/>
                        </a:rPr>
                        <a:t>Rank</a:t>
                      </a:r>
                      <a:endParaRPr lang="en-US" sz="1150" dirty="0">
                        <a:latin typeface="Arial" charset="0"/>
                        <a:ea typeface="Arial" charset="0"/>
                        <a:cs typeface="Arial" charset="0"/>
                      </a:endParaRPr>
                    </a:p>
                  </a:txBody>
                  <a:tcPr anchor="ct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151F34"/>
                    </a:solidFill>
                  </a:tcPr>
                </a:tc>
                <a:tc>
                  <a:txBody>
                    <a:bodyPr/>
                    <a:lstStyle/>
                    <a:p>
                      <a:pPr marL="0" indent="0" algn="l">
                        <a:buNone/>
                      </a:pPr>
                      <a:r>
                        <a:rPr lang="en-US" sz="1150" b="1" dirty="0">
                          <a:solidFill>
                            <a:srgbClr val="FFFFFF"/>
                          </a:solidFill>
                          <a:latin typeface="Arial" pitchFamily="34" charset="0"/>
                          <a:ea typeface="Arial" pitchFamily="34" charset="-122"/>
                          <a:cs typeface="Arial" pitchFamily="34" charset="-120"/>
                        </a:rPr>
                        <a:t>Foundation</a:t>
                      </a:r>
                      <a:endParaRPr lang="en-US" sz="1150" dirty="0">
                        <a:latin typeface="Arial" charset="0"/>
                        <a:ea typeface="Arial" charset="0"/>
                        <a:cs typeface="Arial" charset="0"/>
                      </a:endParaRPr>
                    </a:p>
                  </a:txBody>
                  <a:tcPr anchor="ct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151F34"/>
                    </a:solidFill>
                  </a:tcPr>
                </a:tc>
                <a:tc>
                  <a:txBody>
                    <a:bodyPr/>
                    <a:lstStyle/>
                    <a:p>
                      <a:pPr marL="0" indent="0" algn="l">
                        <a:buNone/>
                      </a:pPr>
                      <a:r>
                        <a:rPr lang="en-US" sz="1150" b="1" dirty="0">
                          <a:solidFill>
                            <a:srgbClr val="FFFFFF"/>
                          </a:solidFill>
                          <a:latin typeface="Arial" pitchFamily="34" charset="0"/>
                          <a:ea typeface="Arial" pitchFamily="34" charset="-122"/>
                          <a:cs typeface="Arial" pitchFamily="34" charset="-120"/>
                        </a:rPr>
                        <a:t>Annual Giving</a:t>
                      </a:r>
                      <a:endParaRPr lang="en-US" sz="1150" dirty="0">
                        <a:latin typeface="Arial" charset="0"/>
                        <a:ea typeface="Arial" charset="0"/>
                        <a:cs typeface="Arial" charset="0"/>
                      </a:endParaRPr>
                    </a:p>
                  </a:txBody>
                  <a:tcPr anchor="ct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151F34"/>
                    </a:solidFill>
                  </a:tcPr>
                </a:tc>
                <a:tc>
                  <a:txBody>
                    <a:bodyPr/>
                    <a:lstStyle/>
                    <a:p>
                      <a:pPr marL="0" indent="0" algn="l">
                        <a:buNone/>
                      </a:pPr>
                      <a:r>
                        <a:rPr lang="en-US" sz="1150" b="1" dirty="0">
                          <a:solidFill>
                            <a:srgbClr val="FFFFFF"/>
                          </a:solidFill>
                          <a:latin typeface="Arial" pitchFamily="34" charset="0"/>
                          <a:ea typeface="Arial" pitchFamily="34" charset="-122"/>
                          <a:cs typeface="Arial" pitchFamily="34" charset="-120"/>
                        </a:rPr>
                        <a:t>Why It's Worth Knowing</a:t>
                      </a:r>
                      <a:endParaRPr lang="en-US" sz="1150" dirty="0">
                        <a:latin typeface="Arial" charset="0"/>
                        <a:ea typeface="Arial" charset="0"/>
                        <a:cs typeface="Arial" charset="0"/>
                      </a:endParaRPr>
                    </a:p>
                  </a:txBody>
                  <a:tcPr anchor="ct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151F34"/>
                    </a:solidFill>
                  </a:tcPr>
                </a:tc>
                <a:extLst>
                  <a:ext uri="{0D108BD9-81ED-4DB2-BD59-A6C34878D82A}">
                    <a16:rowId xmlns:a16="http://schemas.microsoft.com/office/drawing/2014/main" val="10000"/>
                  </a:ext>
                </a:extLst>
              </a:tr>
              <a:tr h="357447">
                <a:tc>
                  <a:txBody>
                    <a:bodyPr/>
                    <a:lstStyle/>
                    <a:p>
                      <a:pPr marL="0" indent="0" algn="l">
                        <a:buNone/>
                      </a:pPr>
                      <a:r>
                        <a:rPr lang="en-US" sz="1150" b="1" dirty="0">
                          <a:solidFill>
                            <a:srgbClr val="3A4150"/>
                          </a:solidFill>
                          <a:latin typeface="Arial" pitchFamily="34" charset="0"/>
                          <a:ea typeface="Arial" pitchFamily="34" charset="-122"/>
                          <a:cs typeface="Arial" pitchFamily="34" charset="-120"/>
                        </a:rPr>
                        <a:t>#7</a:t>
                      </a:r>
                      <a:endParaRPr lang="en-US" sz="11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FFFFFF"/>
                    </a:solidFill>
                  </a:tcPr>
                </a:tc>
                <a:tc>
                  <a:txBody>
                    <a:bodyPr/>
                    <a:lstStyle/>
                    <a:p>
                      <a:pPr marL="0" indent="0" algn="l">
                        <a:buNone/>
                      </a:pPr>
                      <a:r>
                        <a:rPr lang="en-US" sz="1150" dirty="0">
                          <a:solidFill>
                            <a:srgbClr val="3A4150"/>
                          </a:solidFill>
                          <a:latin typeface="Arial" pitchFamily="34" charset="0"/>
                          <a:ea typeface="Arial" pitchFamily="34" charset="-122"/>
                          <a:cs typeface="Arial" pitchFamily="34" charset="-120"/>
                        </a:rPr>
                        <a:t>Garfield Weston Foundation</a:t>
                      </a:r>
                      <a:endParaRPr lang="en-US" sz="11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FFFFFF"/>
                    </a:solidFill>
                  </a:tcPr>
                </a:tc>
                <a:tc>
                  <a:txBody>
                    <a:bodyPr/>
                    <a:lstStyle/>
                    <a:p>
                      <a:pPr marL="0" indent="0" algn="l">
                        <a:buNone/>
                      </a:pPr>
                      <a:r>
                        <a:rPr lang="en-US" sz="1150" dirty="0">
                          <a:solidFill>
                            <a:srgbClr val="3A4150"/>
                          </a:solidFill>
                          <a:latin typeface="Arial" pitchFamily="34" charset="0"/>
                          <a:ea typeface="Arial" pitchFamily="34" charset="-122"/>
                          <a:cs typeface="Arial" pitchFamily="34" charset="-120"/>
                        </a:rPr>
                        <a:t>£89m</a:t>
                      </a:r>
                      <a:endParaRPr lang="en-US" sz="11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FFFFFF"/>
                    </a:solidFill>
                  </a:tcPr>
                </a:tc>
                <a:tc>
                  <a:txBody>
                    <a:bodyPr/>
                    <a:lstStyle/>
                    <a:p>
                      <a:pPr marL="0" indent="0" algn="l">
                        <a:buNone/>
                      </a:pPr>
                      <a:r>
                        <a:rPr lang="en-US" sz="1150" dirty="0">
                          <a:solidFill>
                            <a:srgbClr val="3A4150"/>
                          </a:solidFill>
                          <a:latin typeface="Arial" pitchFamily="34" charset="0"/>
                          <a:ea typeface="Arial" pitchFamily="34" charset="-122"/>
                          <a:cs typeface="Arial" pitchFamily="34" charset="-120"/>
                        </a:rPr>
                        <a:t>UK-wide, general charitable purposes, simple application process</a:t>
                      </a:r>
                      <a:endParaRPr lang="en-US" sz="11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57447">
                <a:tc>
                  <a:txBody>
                    <a:bodyPr/>
                    <a:lstStyle/>
                    <a:p>
                      <a:pPr marL="0" indent="0" algn="l">
                        <a:buNone/>
                      </a:pPr>
                      <a:r>
                        <a:rPr lang="en-US" sz="1150" b="1" dirty="0">
                          <a:solidFill>
                            <a:srgbClr val="3A4150"/>
                          </a:solidFill>
                          <a:latin typeface="Arial" pitchFamily="34" charset="0"/>
                          <a:ea typeface="Arial" pitchFamily="34" charset="-122"/>
                          <a:cs typeface="Arial" pitchFamily="34" charset="-120"/>
                        </a:rPr>
                        <a:t>#9</a:t>
                      </a:r>
                      <a:endParaRPr lang="en-US" sz="11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EEF0F4"/>
                    </a:solidFill>
                  </a:tcPr>
                </a:tc>
                <a:tc>
                  <a:txBody>
                    <a:bodyPr/>
                    <a:lstStyle/>
                    <a:p>
                      <a:pPr marL="0" indent="0" algn="l">
                        <a:buNone/>
                      </a:pPr>
                      <a:r>
                        <a:rPr lang="en-US" sz="1150" dirty="0">
                          <a:solidFill>
                            <a:srgbClr val="3A4150"/>
                          </a:solidFill>
                          <a:latin typeface="Arial" pitchFamily="34" charset="0"/>
                          <a:ea typeface="Arial" pitchFamily="34" charset="-122"/>
                          <a:cs typeface="Arial" pitchFamily="34" charset="-120"/>
                        </a:rPr>
                        <a:t>Henry Smith Charity</a:t>
                      </a:r>
                      <a:endParaRPr lang="en-US" sz="11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EEF0F4"/>
                    </a:solidFill>
                  </a:tcPr>
                </a:tc>
                <a:tc>
                  <a:txBody>
                    <a:bodyPr/>
                    <a:lstStyle/>
                    <a:p>
                      <a:pPr marL="0" indent="0" algn="l">
                        <a:buNone/>
                      </a:pPr>
                      <a:r>
                        <a:rPr lang="en-US" sz="1150" dirty="0">
                          <a:solidFill>
                            <a:srgbClr val="3A4150"/>
                          </a:solidFill>
                          <a:latin typeface="Arial" pitchFamily="34" charset="0"/>
                          <a:ea typeface="Arial" pitchFamily="34" charset="-122"/>
                          <a:cs typeface="Arial" pitchFamily="34" charset="-120"/>
                        </a:rPr>
                        <a:t>£65m</a:t>
                      </a:r>
                      <a:endParaRPr lang="en-US" sz="11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EEF0F4"/>
                    </a:solidFill>
                  </a:tcPr>
                </a:tc>
                <a:tc>
                  <a:txBody>
                    <a:bodyPr/>
                    <a:lstStyle/>
                    <a:p>
                      <a:pPr marL="0" indent="0" algn="l">
                        <a:buNone/>
                      </a:pPr>
                      <a:r>
                        <a:rPr lang="en-US" sz="1150" dirty="0">
                          <a:solidFill>
                            <a:srgbClr val="3A4150"/>
                          </a:solidFill>
                          <a:latin typeface="Arial" pitchFamily="34" charset="0"/>
                          <a:ea typeface="Arial" pitchFamily="34" charset="-122"/>
                          <a:cs typeface="Arial" pitchFamily="34" charset="-120"/>
                        </a:rPr>
                        <a:t>UK-wide, focused on disadvantage and inequality</a:t>
                      </a:r>
                      <a:endParaRPr lang="en-US" sz="11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EEF0F4"/>
                    </a:solidFill>
                  </a:tcPr>
                </a:tc>
                <a:extLst>
                  <a:ext uri="{0D108BD9-81ED-4DB2-BD59-A6C34878D82A}">
                    <a16:rowId xmlns:a16="http://schemas.microsoft.com/office/drawing/2014/main" val="10002"/>
                  </a:ext>
                </a:extLst>
              </a:tr>
              <a:tr h="357447">
                <a:tc>
                  <a:txBody>
                    <a:bodyPr/>
                    <a:lstStyle/>
                    <a:p>
                      <a:pPr marL="0" indent="0" algn="l">
                        <a:buNone/>
                      </a:pPr>
                      <a:r>
                        <a:rPr lang="en-US" sz="1150" b="1" dirty="0">
                          <a:solidFill>
                            <a:srgbClr val="3A4150"/>
                          </a:solidFill>
                          <a:latin typeface="Arial" pitchFamily="34" charset="0"/>
                          <a:ea typeface="Arial" pitchFamily="34" charset="-122"/>
                          <a:cs typeface="Arial" pitchFamily="34" charset="-120"/>
                        </a:rPr>
                        <a:t>#10</a:t>
                      </a:r>
                      <a:endParaRPr lang="en-US" sz="11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FFFFFF"/>
                    </a:solidFill>
                  </a:tcPr>
                </a:tc>
                <a:tc>
                  <a:txBody>
                    <a:bodyPr/>
                    <a:lstStyle/>
                    <a:p>
                      <a:pPr marL="0" indent="0" algn="l">
                        <a:buNone/>
                      </a:pPr>
                      <a:r>
                        <a:rPr lang="en-US" sz="1150" dirty="0">
                          <a:solidFill>
                            <a:srgbClr val="3A4150"/>
                          </a:solidFill>
                          <a:latin typeface="Arial" pitchFamily="34" charset="0"/>
                          <a:ea typeface="Arial" pitchFamily="34" charset="-122"/>
                          <a:cs typeface="Arial" pitchFamily="34" charset="-120"/>
                        </a:rPr>
                        <a:t>BBC Children in Need</a:t>
                      </a:r>
                      <a:endParaRPr lang="en-US" sz="11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FFFFFF"/>
                    </a:solidFill>
                  </a:tcPr>
                </a:tc>
                <a:tc>
                  <a:txBody>
                    <a:bodyPr/>
                    <a:lstStyle/>
                    <a:p>
                      <a:pPr marL="0" indent="0" algn="l">
                        <a:buNone/>
                      </a:pPr>
                      <a:r>
                        <a:rPr lang="en-US" sz="1150" dirty="0">
                          <a:solidFill>
                            <a:srgbClr val="3A4150"/>
                          </a:solidFill>
                          <a:latin typeface="Arial" pitchFamily="34" charset="0"/>
                          <a:ea typeface="Arial" pitchFamily="34" charset="-122"/>
                          <a:cs typeface="Arial" pitchFamily="34" charset="-120"/>
                        </a:rPr>
                        <a:t>£62m</a:t>
                      </a:r>
                      <a:endParaRPr lang="en-US" sz="11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FFFFFF"/>
                    </a:solidFill>
                  </a:tcPr>
                </a:tc>
                <a:tc>
                  <a:txBody>
                    <a:bodyPr/>
                    <a:lstStyle/>
                    <a:p>
                      <a:pPr marL="0" indent="0" algn="l">
                        <a:buNone/>
                      </a:pPr>
                      <a:r>
                        <a:rPr lang="en-US" sz="1150" dirty="0">
                          <a:solidFill>
                            <a:srgbClr val="3A4150"/>
                          </a:solidFill>
                          <a:latin typeface="Arial" pitchFamily="34" charset="0"/>
                          <a:ea typeface="Arial" pitchFamily="34" charset="-122"/>
                          <a:cs typeface="Arial" pitchFamily="34" charset="-120"/>
                        </a:rPr>
                        <a:t>UK-wide, children and young people's wellbeing</a:t>
                      </a:r>
                      <a:endParaRPr lang="en-US" sz="11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57447">
                <a:tc>
                  <a:txBody>
                    <a:bodyPr/>
                    <a:lstStyle/>
                    <a:p>
                      <a:pPr marL="0" indent="0" algn="l">
                        <a:buNone/>
                      </a:pPr>
                      <a:r>
                        <a:rPr lang="en-US" sz="1150" b="1" dirty="0">
                          <a:solidFill>
                            <a:srgbClr val="3A4150"/>
                          </a:solidFill>
                          <a:latin typeface="Arial" pitchFamily="34" charset="0"/>
                          <a:ea typeface="Arial" pitchFamily="34" charset="-122"/>
                          <a:cs typeface="Arial" pitchFamily="34" charset="-120"/>
                        </a:rPr>
                        <a:t>#19</a:t>
                      </a:r>
                      <a:endParaRPr lang="en-US" sz="11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EEF0F4"/>
                    </a:solidFill>
                  </a:tcPr>
                </a:tc>
                <a:tc>
                  <a:txBody>
                    <a:bodyPr/>
                    <a:lstStyle/>
                    <a:p>
                      <a:pPr marL="0" indent="0" algn="l">
                        <a:buNone/>
                      </a:pPr>
                      <a:r>
                        <a:rPr lang="en-US" sz="1150" dirty="0">
                          <a:solidFill>
                            <a:srgbClr val="3A4150"/>
                          </a:solidFill>
                          <a:latin typeface="Arial" pitchFamily="34" charset="0"/>
                          <a:ea typeface="Arial" pitchFamily="34" charset="-122"/>
                          <a:cs typeface="Arial" pitchFamily="34" charset="-120"/>
                        </a:rPr>
                        <a:t>Corra Foundation</a:t>
                      </a:r>
                      <a:endParaRPr lang="en-US" sz="11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EEF0F4"/>
                    </a:solidFill>
                  </a:tcPr>
                </a:tc>
                <a:tc>
                  <a:txBody>
                    <a:bodyPr/>
                    <a:lstStyle/>
                    <a:p>
                      <a:pPr marL="0" indent="0" algn="l">
                        <a:buNone/>
                      </a:pPr>
                      <a:r>
                        <a:rPr lang="en-US" sz="1150" dirty="0">
                          <a:solidFill>
                            <a:srgbClr val="3A4150"/>
                          </a:solidFill>
                          <a:latin typeface="Arial" pitchFamily="34" charset="0"/>
                          <a:ea typeface="Arial" pitchFamily="34" charset="-122"/>
                          <a:cs typeface="Arial" pitchFamily="34" charset="-120"/>
                        </a:rPr>
                        <a:t>£45m</a:t>
                      </a:r>
                      <a:endParaRPr lang="en-US" sz="11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EEF0F4"/>
                    </a:solidFill>
                  </a:tcPr>
                </a:tc>
                <a:tc>
                  <a:txBody>
                    <a:bodyPr/>
                    <a:lstStyle/>
                    <a:p>
                      <a:pPr marL="0" indent="0" algn="l">
                        <a:buNone/>
                      </a:pPr>
                      <a:r>
                        <a:rPr lang="en-US" sz="1150" dirty="0">
                          <a:solidFill>
                            <a:srgbClr val="3A4150"/>
                          </a:solidFill>
                          <a:latin typeface="Arial" pitchFamily="34" charset="0"/>
                          <a:ea typeface="Arial" pitchFamily="34" charset="-122"/>
                          <a:cs typeface="Arial" pitchFamily="34" charset="-120"/>
                        </a:rPr>
                        <a:t>Scotland-specific, community and social justice</a:t>
                      </a:r>
                      <a:endParaRPr lang="en-US" sz="11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EEF0F4"/>
                    </a:solidFill>
                  </a:tcPr>
                </a:tc>
                <a:extLst>
                  <a:ext uri="{0D108BD9-81ED-4DB2-BD59-A6C34878D82A}">
                    <a16:rowId xmlns:a16="http://schemas.microsoft.com/office/drawing/2014/main" val="10004"/>
                  </a:ext>
                </a:extLst>
              </a:tr>
              <a:tr h="357447">
                <a:tc>
                  <a:txBody>
                    <a:bodyPr/>
                    <a:lstStyle/>
                    <a:p>
                      <a:pPr marL="0" indent="0" algn="l">
                        <a:buNone/>
                      </a:pPr>
                      <a:r>
                        <a:rPr lang="en-US" sz="1150" b="1" dirty="0">
                          <a:solidFill>
                            <a:srgbClr val="3A4150"/>
                          </a:solidFill>
                          <a:latin typeface="Arial" pitchFamily="34" charset="0"/>
                          <a:ea typeface="Arial" pitchFamily="34" charset="-122"/>
                          <a:cs typeface="Arial" pitchFamily="34" charset="-120"/>
                        </a:rPr>
                        <a:t>#20</a:t>
                      </a:r>
                      <a:endParaRPr lang="en-US" sz="11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FFFFFF"/>
                    </a:solidFill>
                  </a:tcPr>
                </a:tc>
                <a:tc>
                  <a:txBody>
                    <a:bodyPr/>
                    <a:lstStyle/>
                    <a:p>
                      <a:pPr marL="0" indent="0" algn="l">
                        <a:buNone/>
                      </a:pPr>
                      <a:r>
                        <a:rPr lang="en-US" sz="1150" dirty="0">
                          <a:solidFill>
                            <a:srgbClr val="3A4150"/>
                          </a:solidFill>
                          <a:latin typeface="Arial" pitchFamily="34" charset="0"/>
                          <a:ea typeface="Arial" pitchFamily="34" charset="-122"/>
                          <a:cs typeface="Arial" pitchFamily="34" charset="-120"/>
                        </a:rPr>
                        <a:t>Paul Hamlyn Foundation</a:t>
                      </a:r>
                      <a:endParaRPr lang="en-US" sz="11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FFFFFF"/>
                    </a:solidFill>
                  </a:tcPr>
                </a:tc>
                <a:tc>
                  <a:txBody>
                    <a:bodyPr/>
                    <a:lstStyle/>
                    <a:p>
                      <a:pPr marL="0" indent="0" algn="l">
                        <a:buNone/>
                      </a:pPr>
                      <a:r>
                        <a:rPr lang="en-US" sz="1150" dirty="0">
                          <a:solidFill>
                            <a:srgbClr val="3A4150"/>
                          </a:solidFill>
                          <a:latin typeface="Arial" pitchFamily="34" charset="0"/>
                          <a:ea typeface="Arial" pitchFamily="34" charset="-122"/>
                          <a:cs typeface="Arial" pitchFamily="34" charset="-120"/>
                        </a:rPr>
                        <a:t>£40m</a:t>
                      </a:r>
                      <a:endParaRPr lang="en-US" sz="11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FFFFFF"/>
                    </a:solidFill>
                  </a:tcPr>
                </a:tc>
                <a:tc>
                  <a:txBody>
                    <a:bodyPr/>
                    <a:lstStyle/>
                    <a:p>
                      <a:pPr marL="0" indent="0" algn="l">
                        <a:buNone/>
                      </a:pPr>
                      <a:r>
                        <a:rPr lang="en-US" sz="1150" dirty="0">
                          <a:solidFill>
                            <a:srgbClr val="3A4150"/>
                          </a:solidFill>
                          <a:latin typeface="Arial" pitchFamily="34" charset="0"/>
                          <a:ea typeface="Arial" pitchFamily="34" charset="-122"/>
                          <a:cs typeface="Arial" pitchFamily="34" charset="-120"/>
                        </a:rPr>
                        <a:t>UK-wide, education, arts and social justice</a:t>
                      </a:r>
                      <a:endParaRPr lang="en-US" sz="11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57447">
                <a:tc>
                  <a:txBody>
                    <a:bodyPr/>
                    <a:lstStyle/>
                    <a:p>
                      <a:pPr marL="0" indent="0" algn="l">
                        <a:buNone/>
                      </a:pPr>
                      <a:r>
                        <a:rPr lang="en-US" sz="1150" b="1" dirty="0">
                          <a:solidFill>
                            <a:srgbClr val="3A4150"/>
                          </a:solidFill>
                          <a:latin typeface="Arial" pitchFamily="34" charset="0"/>
                          <a:ea typeface="Arial" pitchFamily="34" charset="-122"/>
                          <a:cs typeface="Arial" pitchFamily="34" charset="-120"/>
                        </a:rPr>
                        <a:t>#22</a:t>
                      </a:r>
                      <a:endParaRPr lang="en-US" sz="11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EEF0F4"/>
                    </a:solidFill>
                  </a:tcPr>
                </a:tc>
                <a:tc>
                  <a:txBody>
                    <a:bodyPr/>
                    <a:lstStyle/>
                    <a:p>
                      <a:pPr marL="0" indent="0" algn="l">
                        <a:buNone/>
                      </a:pPr>
                      <a:r>
                        <a:rPr lang="en-US" sz="1150" dirty="0">
                          <a:solidFill>
                            <a:srgbClr val="3A4150"/>
                          </a:solidFill>
                          <a:latin typeface="Arial" pitchFamily="34" charset="0"/>
                          <a:ea typeface="Arial" pitchFamily="34" charset="-122"/>
                          <a:cs typeface="Arial" pitchFamily="34" charset="-120"/>
                        </a:rPr>
                        <a:t>Wolfson Foundation</a:t>
                      </a:r>
                      <a:endParaRPr lang="en-US" sz="11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EEF0F4"/>
                    </a:solidFill>
                  </a:tcPr>
                </a:tc>
                <a:tc>
                  <a:txBody>
                    <a:bodyPr/>
                    <a:lstStyle/>
                    <a:p>
                      <a:pPr marL="0" indent="0" algn="l">
                        <a:buNone/>
                      </a:pPr>
                      <a:r>
                        <a:rPr lang="en-US" sz="1150" dirty="0">
                          <a:solidFill>
                            <a:srgbClr val="3A4150"/>
                          </a:solidFill>
                          <a:latin typeface="Arial" pitchFamily="34" charset="0"/>
                          <a:ea typeface="Arial" pitchFamily="34" charset="-122"/>
                          <a:cs typeface="Arial" pitchFamily="34" charset="-120"/>
                        </a:rPr>
                        <a:t>£38m</a:t>
                      </a:r>
                      <a:endParaRPr lang="en-US" sz="11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EEF0F4"/>
                    </a:solidFill>
                  </a:tcPr>
                </a:tc>
                <a:tc>
                  <a:txBody>
                    <a:bodyPr/>
                    <a:lstStyle/>
                    <a:p>
                      <a:pPr marL="0" indent="0" algn="l">
                        <a:buNone/>
                      </a:pPr>
                      <a:r>
                        <a:rPr lang="en-US" sz="1150" dirty="0">
                          <a:solidFill>
                            <a:srgbClr val="3A4150"/>
                          </a:solidFill>
                          <a:latin typeface="Arial" pitchFamily="34" charset="0"/>
                          <a:ea typeface="Arial" pitchFamily="34" charset="-122"/>
                          <a:cs typeface="Arial" pitchFamily="34" charset="-120"/>
                        </a:rPr>
                        <a:t>UK-wide, strong capital and buildings focus</a:t>
                      </a:r>
                      <a:endParaRPr lang="en-US" sz="11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EEF0F4"/>
                    </a:solidFill>
                  </a:tcPr>
                </a:tc>
                <a:extLst>
                  <a:ext uri="{0D108BD9-81ED-4DB2-BD59-A6C34878D82A}">
                    <a16:rowId xmlns:a16="http://schemas.microsoft.com/office/drawing/2014/main" val="10006"/>
                  </a:ext>
                </a:extLst>
              </a:tr>
              <a:tr h="357447">
                <a:tc>
                  <a:txBody>
                    <a:bodyPr/>
                    <a:lstStyle/>
                    <a:p>
                      <a:pPr marL="0" indent="0" algn="l">
                        <a:buNone/>
                      </a:pPr>
                      <a:r>
                        <a:rPr lang="en-US" sz="1150" b="1" dirty="0">
                          <a:solidFill>
                            <a:srgbClr val="3A4150"/>
                          </a:solidFill>
                          <a:latin typeface="Arial" pitchFamily="34" charset="0"/>
                          <a:ea typeface="Arial" pitchFamily="34" charset="-122"/>
                          <a:cs typeface="Arial" pitchFamily="34" charset="-120"/>
                        </a:rPr>
                        <a:t>#24</a:t>
                      </a:r>
                      <a:endParaRPr lang="en-US" sz="11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FFFFFF"/>
                    </a:solidFill>
                  </a:tcPr>
                </a:tc>
                <a:tc>
                  <a:txBody>
                    <a:bodyPr/>
                    <a:lstStyle/>
                    <a:p>
                      <a:pPr marL="0" indent="0" algn="l">
                        <a:buNone/>
                      </a:pPr>
                      <a:r>
                        <a:rPr lang="en-US" sz="1150" dirty="0">
                          <a:solidFill>
                            <a:srgbClr val="3A4150"/>
                          </a:solidFill>
                          <a:latin typeface="Arial" pitchFamily="34" charset="0"/>
                          <a:ea typeface="Arial" pitchFamily="34" charset="-122"/>
                          <a:cs typeface="Arial" pitchFamily="34" charset="-120"/>
                        </a:rPr>
                        <a:t>Esmée Fairbairn Foundation</a:t>
                      </a:r>
                      <a:endParaRPr lang="en-US" sz="11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FFFFFF"/>
                    </a:solidFill>
                  </a:tcPr>
                </a:tc>
                <a:tc>
                  <a:txBody>
                    <a:bodyPr/>
                    <a:lstStyle/>
                    <a:p>
                      <a:pPr marL="0" indent="0" algn="l">
                        <a:buNone/>
                      </a:pPr>
                      <a:r>
                        <a:rPr lang="en-US" sz="1150" dirty="0">
                          <a:solidFill>
                            <a:srgbClr val="3A4150"/>
                          </a:solidFill>
                          <a:latin typeface="Arial" pitchFamily="34" charset="0"/>
                          <a:ea typeface="Arial" pitchFamily="34" charset="-122"/>
                          <a:cs typeface="Arial" pitchFamily="34" charset="-120"/>
                        </a:rPr>
                        <a:t>£37m</a:t>
                      </a:r>
                      <a:endParaRPr lang="en-US" sz="11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FFFFFF"/>
                    </a:solidFill>
                  </a:tcPr>
                </a:tc>
                <a:tc>
                  <a:txBody>
                    <a:bodyPr/>
                    <a:lstStyle/>
                    <a:p>
                      <a:pPr marL="0" indent="0" algn="l">
                        <a:buNone/>
                      </a:pPr>
                      <a:r>
                        <a:rPr lang="en-US" sz="1150" dirty="0">
                          <a:solidFill>
                            <a:srgbClr val="3A4150"/>
                          </a:solidFill>
                          <a:latin typeface="Arial" pitchFamily="34" charset="0"/>
                          <a:ea typeface="Arial" pitchFamily="34" charset="-122"/>
                          <a:cs typeface="Arial" pitchFamily="34" charset="-120"/>
                        </a:rPr>
                        <a:t>UK-wide, community and social change, also funds core costs</a:t>
                      </a:r>
                      <a:endParaRPr lang="en-US" sz="11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57447">
                <a:tc>
                  <a:txBody>
                    <a:bodyPr/>
                    <a:lstStyle/>
                    <a:p>
                      <a:pPr marL="0" indent="0" algn="l">
                        <a:buNone/>
                      </a:pPr>
                      <a:r>
                        <a:rPr lang="en-US" sz="1150" b="1" dirty="0">
                          <a:solidFill>
                            <a:srgbClr val="3A4150"/>
                          </a:solidFill>
                          <a:latin typeface="Arial" pitchFamily="34" charset="0"/>
                          <a:ea typeface="Arial" pitchFamily="34" charset="-122"/>
                          <a:cs typeface="Arial" pitchFamily="34" charset="-120"/>
                        </a:rPr>
                        <a:t>#41</a:t>
                      </a:r>
                      <a:endParaRPr lang="en-US" sz="11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EEF0F4"/>
                    </a:solidFill>
                  </a:tcPr>
                </a:tc>
                <a:tc>
                  <a:txBody>
                    <a:bodyPr/>
                    <a:lstStyle/>
                    <a:p>
                      <a:pPr marL="0" indent="0" algn="l">
                        <a:buNone/>
                      </a:pPr>
                      <a:r>
                        <a:rPr lang="en-US" sz="1150" dirty="0">
                          <a:solidFill>
                            <a:srgbClr val="3A4150"/>
                          </a:solidFill>
                          <a:latin typeface="Arial" pitchFamily="34" charset="0"/>
                          <a:ea typeface="Arial" pitchFamily="34" charset="-122"/>
                          <a:cs typeface="Arial" pitchFamily="34" charset="-120"/>
                        </a:rPr>
                        <a:t>Foundation Scotland</a:t>
                      </a:r>
                      <a:endParaRPr lang="en-US" sz="11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EEF0F4"/>
                    </a:solidFill>
                  </a:tcPr>
                </a:tc>
                <a:tc>
                  <a:txBody>
                    <a:bodyPr/>
                    <a:lstStyle/>
                    <a:p>
                      <a:pPr marL="0" indent="0" algn="l">
                        <a:buNone/>
                      </a:pPr>
                      <a:r>
                        <a:rPr lang="en-US" sz="1150" dirty="0">
                          <a:solidFill>
                            <a:srgbClr val="3A4150"/>
                          </a:solidFill>
                          <a:latin typeface="Arial" pitchFamily="34" charset="0"/>
                          <a:ea typeface="Arial" pitchFamily="34" charset="-122"/>
                          <a:cs typeface="Arial" pitchFamily="34" charset="-120"/>
                        </a:rPr>
                        <a:t>£23m</a:t>
                      </a:r>
                      <a:endParaRPr lang="en-US" sz="11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EEF0F4"/>
                    </a:solidFill>
                  </a:tcPr>
                </a:tc>
                <a:tc>
                  <a:txBody>
                    <a:bodyPr/>
                    <a:lstStyle/>
                    <a:p>
                      <a:pPr marL="0" indent="0" algn="l">
                        <a:buNone/>
                      </a:pPr>
                      <a:r>
                        <a:rPr lang="en-US" sz="1150" dirty="0">
                          <a:solidFill>
                            <a:srgbClr val="3A4150"/>
                          </a:solidFill>
                          <a:latin typeface="Arial" pitchFamily="34" charset="0"/>
                          <a:ea typeface="Arial" pitchFamily="34" charset="-122"/>
                          <a:cs typeface="Arial" pitchFamily="34" charset="-120"/>
                        </a:rPr>
                        <a:t>Scotland-specific, manages many local and regional funds</a:t>
                      </a:r>
                      <a:endParaRPr lang="en-US" sz="11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EEF0F4"/>
                    </a:solidFill>
                  </a:tcPr>
                </a:tc>
                <a:extLst>
                  <a:ext uri="{0D108BD9-81ED-4DB2-BD59-A6C34878D82A}">
                    <a16:rowId xmlns:a16="http://schemas.microsoft.com/office/drawing/2014/main" val="10008"/>
                  </a:ext>
                </a:extLst>
              </a:tr>
              <a:tr h="357447">
                <a:tc>
                  <a:txBody>
                    <a:bodyPr/>
                    <a:lstStyle/>
                    <a:p>
                      <a:pPr marL="0" indent="0" algn="l">
                        <a:buNone/>
                      </a:pPr>
                      <a:r>
                        <a:rPr lang="en-US" sz="1150" b="1" dirty="0">
                          <a:solidFill>
                            <a:srgbClr val="3A4150"/>
                          </a:solidFill>
                          <a:latin typeface="Arial" pitchFamily="34" charset="0"/>
                          <a:ea typeface="Arial" pitchFamily="34" charset="-122"/>
                          <a:cs typeface="Arial" pitchFamily="34" charset="-120"/>
                        </a:rPr>
                        <a:t>#51</a:t>
                      </a:r>
                      <a:endParaRPr lang="en-US" sz="11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FFFFFF"/>
                    </a:solidFill>
                  </a:tcPr>
                </a:tc>
                <a:tc>
                  <a:txBody>
                    <a:bodyPr/>
                    <a:lstStyle/>
                    <a:p>
                      <a:pPr marL="0" indent="0" algn="l">
                        <a:buNone/>
                      </a:pPr>
                      <a:r>
                        <a:rPr lang="en-US" sz="1150" dirty="0">
                          <a:solidFill>
                            <a:srgbClr val="3A4150"/>
                          </a:solidFill>
                          <a:latin typeface="Arial" pitchFamily="34" charset="0"/>
                          <a:ea typeface="Arial" pitchFamily="34" charset="-122"/>
                          <a:cs typeface="Arial" pitchFamily="34" charset="-120"/>
                        </a:rPr>
                        <a:t>The Robertson Trust</a:t>
                      </a:r>
                      <a:endParaRPr lang="en-US" sz="11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FFFFFF"/>
                    </a:solidFill>
                  </a:tcPr>
                </a:tc>
                <a:tc>
                  <a:txBody>
                    <a:bodyPr/>
                    <a:lstStyle/>
                    <a:p>
                      <a:pPr marL="0" indent="0" algn="l">
                        <a:buNone/>
                      </a:pPr>
                      <a:r>
                        <a:rPr lang="en-US" sz="1150" dirty="0">
                          <a:solidFill>
                            <a:srgbClr val="3A4150"/>
                          </a:solidFill>
                          <a:latin typeface="Arial" pitchFamily="34" charset="0"/>
                          <a:ea typeface="Arial" pitchFamily="34" charset="-122"/>
                          <a:cs typeface="Arial" pitchFamily="34" charset="-120"/>
                        </a:rPr>
                        <a:t>£19m</a:t>
                      </a:r>
                      <a:endParaRPr lang="en-US" sz="11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FFFFFF"/>
                    </a:solidFill>
                  </a:tcPr>
                </a:tc>
                <a:tc>
                  <a:txBody>
                    <a:bodyPr/>
                    <a:lstStyle/>
                    <a:p>
                      <a:pPr marL="0" indent="0" algn="l">
                        <a:buNone/>
                      </a:pPr>
                      <a:r>
                        <a:rPr lang="en-US" sz="1150" dirty="0">
                          <a:solidFill>
                            <a:srgbClr val="3A4150"/>
                          </a:solidFill>
                          <a:latin typeface="Arial" pitchFamily="34" charset="0"/>
                          <a:ea typeface="Arial" pitchFamily="34" charset="-122"/>
                          <a:cs typeface="Arial" pitchFamily="34" charset="-120"/>
                        </a:rPr>
                        <a:t>Scotland-specific, one of the largest funders in the country</a:t>
                      </a:r>
                      <a:endParaRPr lang="en-US" sz="11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357447">
                <a:tc>
                  <a:txBody>
                    <a:bodyPr/>
                    <a:lstStyle/>
                    <a:p>
                      <a:pPr marL="0" indent="0" algn="l">
                        <a:buNone/>
                      </a:pPr>
                      <a:r>
                        <a:rPr lang="en-US" sz="1150" b="1" dirty="0">
                          <a:solidFill>
                            <a:srgbClr val="3A4150"/>
                          </a:solidFill>
                          <a:latin typeface="Arial" pitchFamily="34" charset="0"/>
                          <a:ea typeface="Arial" pitchFamily="34" charset="-122"/>
                          <a:cs typeface="Arial" pitchFamily="34" charset="-120"/>
                        </a:rPr>
                        <a:t>#62-74</a:t>
                      </a:r>
                      <a:endParaRPr lang="en-US" sz="11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EEF0F4"/>
                    </a:solidFill>
                  </a:tcPr>
                </a:tc>
                <a:tc>
                  <a:txBody>
                    <a:bodyPr/>
                    <a:lstStyle/>
                    <a:p>
                      <a:pPr marL="0" indent="0" algn="l">
                        <a:buNone/>
                      </a:pPr>
                      <a:r>
                        <a:rPr lang="en-US" sz="1150" dirty="0">
                          <a:solidFill>
                            <a:srgbClr val="3A4150"/>
                          </a:solidFill>
                          <a:latin typeface="Arial" pitchFamily="34" charset="0"/>
                          <a:ea typeface="Arial" pitchFamily="34" charset="-122"/>
                          <a:cs typeface="Arial" pitchFamily="34" charset="-120"/>
                        </a:rPr>
                        <a:t>The Postcode Trusts</a:t>
                      </a:r>
                      <a:endParaRPr lang="en-US" sz="11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EEF0F4"/>
                    </a:solidFill>
                  </a:tcPr>
                </a:tc>
                <a:tc>
                  <a:txBody>
                    <a:bodyPr/>
                    <a:lstStyle/>
                    <a:p>
                      <a:pPr marL="0" indent="0" algn="l">
                        <a:buNone/>
                      </a:pPr>
                      <a:r>
                        <a:rPr lang="en-US" sz="1150" dirty="0">
                          <a:solidFill>
                            <a:srgbClr val="3A4150"/>
                          </a:solidFill>
                          <a:latin typeface="Arial" pitchFamily="34" charset="0"/>
                          <a:ea typeface="Arial" pitchFamily="34" charset="-122"/>
                          <a:cs typeface="Arial" pitchFamily="34" charset="-120"/>
                        </a:rPr>
                        <a:t>£14-15m each</a:t>
                      </a:r>
                      <a:endParaRPr lang="en-US" sz="11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EEF0F4"/>
                    </a:solidFill>
                  </a:tcPr>
                </a:tc>
                <a:tc>
                  <a:txBody>
                    <a:bodyPr/>
                    <a:lstStyle/>
                    <a:p>
                      <a:pPr marL="0" indent="0" algn="l">
                        <a:buNone/>
                      </a:pPr>
                      <a:r>
                        <a:rPr lang="en-US" sz="1150" dirty="0">
                          <a:solidFill>
                            <a:srgbClr val="3A4150"/>
                          </a:solidFill>
                          <a:latin typeface="Arial" pitchFamily="34" charset="0"/>
                          <a:ea typeface="Arial" pitchFamily="34" charset="-122"/>
                          <a:cs typeface="Arial" pitchFamily="34" charset="-120"/>
                        </a:rPr>
                        <a:t>Funded by People's Postcode Lottery, Edinburgh-based, strong Scottish reach</a:t>
                      </a:r>
                      <a:endParaRPr lang="en-US" sz="11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EEF0F4"/>
                    </a:solidFill>
                  </a:tcPr>
                </a:tc>
                <a:extLst>
                  <a:ext uri="{0D108BD9-81ED-4DB2-BD59-A6C34878D82A}">
                    <a16:rowId xmlns:a16="http://schemas.microsoft.com/office/drawing/2014/main" val="10010"/>
                  </a:ext>
                </a:extLst>
              </a:tr>
            </a:tbl>
          </a:graphicData>
        </a:graphic>
      </p:graphicFrame>
      <p:sp>
        <p:nvSpPr>
          <p:cNvPr id="6" name="Text 3"/>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7" name="Text 4"/>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31</a:t>
            </a:r>
            <a:endParaRPr lang="en-US" sz="900" dirty="0"/>
          </a:p>
        </p:txBody>
      </p:sp>
      <p:sp>
        <p:nvSpPr>
          <p:cNvPr id="8" name="TextBox 7">
            <a:extLst>
              <a:ext uri="{FF2B5EF4-FFF2-40B4-BE49-F238E27FC236}">
                <a16:creationId xmlns:a16="http://schemas.microsoft.com/office/drawing/2014/main" id="{A4116B8A-63F3-8732-DD5D-F8D16AC9091F}"/>
              </a:ext>
            </a:extLst>
          </p:cNvPr>
          <p:cNvSpPr txBox="1"/>
          <p:nvPr/>
        </p:nvSpPr>
        <p:spPr>
          <a:xfrm>
            <a:off x="457200" y="5539918"/>
            <a:ext cx="11247120" cy="340734"/>
          </a:xfrm>
          <a:prstGeom prst="rect">
            <a:avLst/>
          </a:prstGeom>
          <a:noFill/>
        </p:spPr>
        <p:txBody>
          <a:bodyPr wrap="square">
            <a:spAutoFit/>
          </a:bodyPr>
          <a:lstStyle/>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Data: </a:t>
            </a:r>
            <a:r>
              <a:rPr lang="en-US" sz="1500" dirty="0" err="1">
                <a:solidFill>
                  <a:srgbClr val="3A4150"/>
                </a:solidFill>
                <a:latin typeface="Arial" pitchFamily="34" charset="0"/>
                <a:ea typeface="Arial" pitchFamily="34" charset="-122"/>
                <a:cs typeface="Arial" pitchFamily="34" charset="-120"/>
              </a:rPr>
              <a:t>UKGrantmaking</a:t>
            </a:r>
            <a:r>
              <a:rPr lang="en-US" sz="1500" dirty="0">
                <a:solidFill>
                  <a:srgbClr val="3A4150"/>
                </a:solidFill>
                <a:latin typeface="Arial" pitchFamily="34" charset="0"/>
                <a:ea typeface="Arial" pitchFamily="34" charset="-122"/>
                <a:cs typeface="Arial" pitchFamily="34" charset="-120"/>
              </a:rPr>
              <a:t> &amp; 360Giving, via Kevin L. Brown's Top 100 UK Donors analysis (CC BY 4.0)</a:t>
            </a:r>
            <a:endParaRPr lang="en-US" sz="15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170432"/>
          </a:xfrm>
          <a:prstGeom prst="rect">
            <a:avLst/>
          </a:prstGeom>
          <a:solidFill>
            <a:srgbClr val="EEF0F4"/>
          </a:solidFill>
          <a:ln/>
        </p:spPr>
        <p:txBody>
          <a:bodyPr/>
          <a:lstStyle/>
          <a:p>
            <a:endParaRPr lang="en-US"/>
          </a:p>
        </p:txBody>
      </p:sp>
      <p:sp>
        <p:nvSpPr>
          <p:cNvPr id="3" name="Text 1"/>
          <p:cNvSpPr/>
          <p:nvPr/>
        </p:nvSpPr>
        <p:spPr>
          <a:xfrm>
            <a:off x="548640" y="292608"/>
            <a:ext cx="9144000" cy="274320"/>
          </a:xfrm>
          <a:prstGeom prst="rect">
            <a:avLst/>
          </a:prstGeom>
          <a:noFill/>
          <a:ln/>
        </p:spPr>
        <p:txBody>
          <a:bodyPr wrap="square" rtlCol="0" anchor="ctr"/>
          <a:lstStyle/>
          <a:p>
            <a:pPr marL="0" indent="0">
              <a:buNone/>
            </a:pPr>
            <a:r>
              <a:rPr lang="en-US" sz="1200" b="1" kern="0" spc="150" dirty="0">
                <a:solidFill>
                  <a:srgbClr val="C9932F"/>
                </a:solidFill>
                <a:latin typeface="Arial" pitchFamily="34" charset="0"/>
                <a:ea typeface="Arial" pitchFamily="34" charset="-122"/>
                <a:cs typeface="Arial" pitchFamily="34" charset="-120"/>
              </a:rPr>
              <a:t>READING THE LIST</a:t>
            </a:r>
            <a:endParaRPr lang="en-US" sz="1200" dirty="0"/>
          </a:p>
        </p:txBody>
      </p:sp>
      <p:sp>
        <p:nvSpPr>
          <p:cNvPr id="4" name="Text 2"/>
          <p:cNvSpPr/>
          <p:nvPr/>
        </p:nvSpPr>
        <p:spPr>
          <a:xfrm>
            <a:off x="548640" y="548640"/>
            <a:ext cx="11064240" cy="594360"/>
          </a:xfrm>
          <a:prstGeom prst="rect">
            <a:avLst/>
          </a:prstGeom>
          <a:noFill/>
          <a:ln/>
        </p:spPr>
        <p:txBody>
          <a:bodyPr wrap="square" rtlCol="0" anchor="ctr"/>
          <a:lstStyle/>
          <a:p>
            <a:pPr marL="0" indent="0">
              <a:buNone/>
            </a:pPr>
            <a:r>
              <a:rPr lang="en-US" sz="2700" b="1" dirty="0">
                <a:solidFill>
                  <a:srgbClr val="151F34"/>
                </a:solidFill>
                <a:latin typeface="Arial" pitchFamily="34" charset="0"/>
                <a:ea typeface="Arial" pitchFamily="34" charset="-122"/>
                <a:cs typeface="Arial" pitchFamily="34" charset="-120"/>
              </a:rPr>
              <a:t>How to Actually Use a List Like This</a:t>
            </a:r>
            <a:endParaRPr lang="en-US" sz="2700" dirty="0"/>
          </a:p>
        </p:txBody>
      </p:sp>
      <p:sp>
        <p:nvSpPr>
          <p:cNvPr id="5" name="Text 3"/>
          <p:cNvSpPr/>
          <p:nvPr/>
        </p:nvSpPr>
        <p:spPr>
          <a:xfrm>
            <a:off x="685800" y="1554480"/>
            <a:ext cx="10789920" cy="4480560"/>
          </a:xfrm>
          <a:prstGeom prst="rect">
            <a:avLst/>
          </a:prstGeom>
          <a:noFill/>
          <a:ln/>
        </p:spPr>
        <p:txBody>
          <a:bodyPr wrap="square" rtlCol="0" anchor="t"/>
          <a:lstStyle/>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These are large, well-resourced trusts, expect real competition and a proper case for support (covered earlier) before you apply</a:t>
            </a:r>
            <a:endParaRPr lang="en-US" sz="1500" dirty="0"/>
          </a:p>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Scotland-specific funders (Corra Foundation, Foundation Scotland, The Robertson Trust) are worth prioritising, they understand the Scottish funding landscape and often fund at a scale smaller trusts can't</a:t>
            </a:r>
            <a:endParaRPr lang="en-US" sz="1500" dirty="0"/>
          </a:p>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The Postcode Trusts are a family of funds from People's Postcode Lottery, headquartered in Edinburgh, with a strong track record of funding small and medium Scottish community groups</a:t>
            </a:r>
            <a:endParaRPr lang="en-US" sz="1500" dirty="0"/>
          </a:p>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Cross-reference this list against Funding Scotland to confirm which of these are currently open and matched to your club's size and activity</a:t>
            </a:r>
            <a:endParaRPr lang="en-US" sz="1500" dirty="0"/>
          </a:p>
        </p:txBody>
      </p:sp>
      <p:sp>
        <p:nvSpPr>
          <p:cNvPr id="6" name="Text 4"/>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7" name="Text 5"/>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32</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05840"/>
          </a:xfrm>
          <a:prstGeom prst="rect">
            <a:avLst/>
          </a:prstGeom>
          <a:solidFill>
            <a:srgbClr val="EEF0F4"/>
          </a:solidFill>
          <a:ln/>
        </p:spPr>
        <p:txBody>
          <a:bodyPr/>
          <a:lstStyle/>
          <a:p>
            <a:endParaRPr lang="en-US"/>
          </a:p>
        </p:txBody>
      </p:sp>
      <p:sp>
        <p:nvSpPr>
          <p:cNvPr id="3" name="Text 1"/>
          <p:cNvSpPr/>
          <p:nvPr/>
        </p:nvSpPr>
        <p:spPr>
          <a:xfrm>
            <a:off x="457200" y="219456"/>
            <a:ext cx="9144000" cy="274320"/>
          </a:xfrm>
          <a:prstGeom prst="rect">
            <a:avLst/>
          </a:prstGeom>
          <a:noFill/>
          <a:ln/>
        </p:spPr>
        <p:txBody>
          <a:bodyPr wrap="square" rtlCol="0" anchor="ctr"/>
          <a:lstStyle/>
          <a:p>
            <a:pPr marL="0" indent="0">
              <a:buNone/>
            </a:pPr>
            <a:r>
              <a:rPr lang="en-US" sz="1200" b="1" kern="0" spc="150" dirty="0">
                <a:solidFill>
                  <a:srgbClr val="C9932F"/>
                </a:solidFill>
                <a:latin typeface="Arial" pitchFamily="34" charset="0"/>
                <a:ea typeface="Arial" pitchFamily="34" charset="-122"/>
                <a:cs typeface="Arial" pitchFamily="34" charset="-120"/>
              </a:rPr>
              <a:t>MORE WORTH KNOWING</a:t>
            </a:r>
            <a:endParaRPr lang="en-US" sz="1200" dirty="0"/>
          </a:p>
        </p:txBody>
      </p:sp>
      <p:sp>
        <p:nvSpPr>
          <p:cNvPr id="4" name="Text 2"/>
          <p:cNvSpPr/>
          <p:nvPr/>
        </p:nvSpPr>
        <p:spPr>
          <a:xfrm>
            <a:off x="457200" y="438912"/>
            <a:ext cx="11247120" cy="502920"/>
          </a:xfrm>
          <a:prstGeom prst="rect">
            <a:avLst/>
          </a:prstGeom>
          <a:noFill/>
          <a:ln/>
        </p:spPr>
        <p:txBody>
          <a:bodyPr wrap="square" rtlCol="0" anchor="ctr"/>
          <a:lstStyle/>
          <a:p>
            <a:pPr marL="0" indent="0">
              <a:buNone/>
            </a:pPr>
            <a:r>
              <a:rPr lang="en-US" sz="2200" b="1" dirty="0">
                <a:solidFill>
                  <a:srgbClr val="151F34"/>
                </a:solidFill>
                <a:latin typeface="Arial" pitchFamily="34" charset="0"/>
                <a:ea typeface="Arial" pitchFamily="34" charset="-122"/>
                <a:cs typeface="Arial" pitchFamily="34" charset="-120"/>
              </a:rPr>
              <a:t>Other Platforms &amp; Funders for Clubs</a:t>
            </a:r>
            <a:endParaRPr lang="en-US" sz="2200" dirty="0"/>
          </a:p>
        </p:txBody>
      </p:sp>
      <p:graphicFrame>
        <p:nvGraphicFramePr>
          <p:cNvPr id="35" name="Table 0"/>
          <p:cNvGraphicFramePr>
            <a:graphicFrameLocks noGrp="1"/>
          </p:cNvGraphicFramePr>
          <p:nvPr>
            <p:extLst>
              <p:ext uri="{D42A27DB-BD31-4B8C-83A1-F6EECF244321}">
                <p14:modId xmlns:p14="http://schemas.microsoft.com/office/powerpoint/2010/main" val="1579011935"/>
              </p:ext>
            </p:extLst>
          </p:nvPr>
        </p:nvGraphicFramePr>
        <p:xfrm>
          <a:off x="457200" y="1234440"/>
          <a:ext cx="11274552" cy="3566157"/>
        </p:xfrm>
        <a:graphic>
          <a:graphicData uri="http://schemas.openxmlformats.org/drawingml/2006/table">
            <a:tbl>
              <a:tblPr/>
              <a:tblGrid>
                <a:gridCol w="2103120">
                  <a:extLst>
                    <a:ext uri="{9D8B030D-6E8A-4147-A177-3AD203B41FA5}">
                      <a16:colId xmlns:a16="http://schemas.microsoft.com/office/drawing/2014/main" val="20000"/>
                    </a:ext>
                  </a:extLst>
                </a:gridCol>
                <a:gridCol w="6035040">
                  <a:extLst>
                    <a:ext uri="{9D8B030D-6E8A-4147-A177-3AD203B41FA5}">
                      <a16:colId xmlns:a16="http://schemas.microsoft.com/office/drawing/2014/main" val="20001"/>
                    </a:ext>
                  </a:extLst>
                </a:gridCol>
                <a:gridCol w="3136392">
                  <a:extLst>
                    <a:ext uri="{9D8B030D-6E8A-4147-A177-3AD203B41FA5}">
                      <a16:colId xmlns:a16="http://schemas.microsoft.com/office/drawing/2014/main" val="20002"/>
                    </a:ext>
                  </a:extLst>
                </a:gridCol>
              </a:tblGrid>
              <a:tr h="509451">
                <a:tc>
                  <a:txBody>
                    <a:bodyPr/>
                    <a:lstStyle/>
                    <a:p>
                      <a:pPr marL="0" indent="0" algn="l">
                        <a:buNone/>
                      </a:pPr>
                      <a:r>
                        <a:rPr lang="en-US" sz="1150" b="1" dirty="0">
                          <a:solidFill>
                            <a:srgbClr val="FFFFFF"/>
                          </a:solidFill>
                          <a:latin typeface="Arial" pitchFamily="34" charset="0"/>
                          <a:ea typeface="Arial" pitchFamily="34" charset="-122"/>
                          <a:cs typeface="Arial" pitchFamily="34" charset="-120"/>
                        </a:rPr>
                        <a:t>Platform</a:t>
                      </a:r>
                      <a:endParaRPr lang="en-US" sz="1150" dirty="0">
                        <a:latin typeface="Arial" charset="0"/>
                        <a:ea typeface="Arial" charset="0"/>
                        <a:cs typeface="Arial" charset="0"/>
                      </a:endParaRPr>
                    </a:p>
                  </a:txBody>
                  <a:tcPr anchor="ct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151F34"/>
                    </a:solidFill>
                  </a:tcPr>
                </a:tc>
                <a:tc>
                  <a:txBody>
                    <a:bodyPr/>
                    <a:lstStyle/>
                    <a:p>
                      <a:pPr marL="0" indent="0" algn="l">
                        <a:buNone/>
                      </a:pPr>
                      <a:r>
                        <a:rPr lang="en-US" sz="1150" b="1" dirty="0">
                          <a:solidFill>
                            <a:srgbClr val="FFFFFF"/>
                          </a:solidFill>
                          <a:latin typeface="Arial" pitchFamily="34" charset="0"/>
                          <a:ea typeface="Arial" pitchFamily="34" charset="-122"/>
                          <a:cs typeface="Arial" pitchFamily="34" charset="-120"/>
                        </a:rPr>
                        <a:t>What It Does</a:t>
                      </a:r>
                      <a:endParaRPr lang="en-US" sz="1150" dirty="0">
                        <a:latin typeface="Arial" charset="0"/>
                        <a:ea typeface="Arial" charset="0"/>
                        <a:cs typeface="Arial" charset="0"/>
                      </a:endParaRPr>
                    </a:p>
                  </a:txBody>
                  <a:tcPr anchor="ct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151F34"/>
                    </a:solidFill>
                  </a:tcPr>
                </a:tc>
                <a:tc>
                  <a:txBody>
                    <a:bodyPr/>
                    <a:lstStyle/>
                    <a:p>
                      <a:pPr marL="0" indent="0" algn="l">
                        <a:buNone/>
                      </a:pPr>
                      <a:r>
                        <a:rPr lang="en-US" sz="1150" b="1" dirty="0">
                          <a:solidFill>
                            <a:srgbClr val="FFFFFF"/>
                          </a:solidFill>
                          <a:latin typeface="Arial" pitchFamily="34" charset="0"/>
                          <a:ea typeface="Arial" pitchFamily="34" charset="-122"/>
                          <a:cs typeface="Arial" pitchFamily="34" charset="-120"/>
                        </a:rPr>
                        <a:t>Cost to Your Club</a:t>
                      </a:r>
                      <a:endParaRPr lang="en-US" sz="1150" dirty="0">
                        <a:latin typeface="Arial" charset="0"/>
                        <a:ea typeface="Arial" charset="0"/>
                        <a:cs typeface="Arial" charset="0"/>
                      </a:endParaRPr>
                    </a:p>
                  </a:txBody>
                  <a:tcPr anchor="ct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151F34"/>
                    </a:solidFill>
                  </a:tcPr>
                </a:tc>
                <a:extLst>
                  <a:ext uri="{0D108BD9-81ED-4DB2-BD59-A6C34878D82A}">
                    <a16:rowId xmlns:a16="http://schemas.microsoft.com/office/drawing/2014/main" val="10000"/>
                  </a:ext>
                </a:extLst>
              </a:tr>
              <a:tr h="509451">
                <a:tc>
                  <a:txBody>
                    <a:bodyPr/>
                    <a:lstStyle/>
                    <a:p>
                      <a:pPr marL="0" indent="0" algn="l">
                        <a:buNone/>
                      </a:pPr>
                      <a:r>
                        <a:rPr lang="en-US" sz="1100" b="1" dirty="0">
                          <a:solidFill>
                            <a:srgbClr val="3A4150"/>
                          </a:solidFill>
                          <a:latin typeface="Arial" pitchFamily="34" charset="0"/>
                          <a:ea typeface="Arial" pitchFamily="34" charset="-122"/>
                          <a:cs typeface="Arial" pitchFamily="34" charset="-120"/>
                        </a:rPr>
                        <a:t>GoodBox</a:t>
                      </a:r>
                      <a:endParaRPr lang="en-US" sz="110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FFFFFF"/>
                    </a:solidFill>
                  </a:tcPr>
                </a:tc>
                <a:tc>
                  <a:txBody>
                    <a:bodyPr/>
                    <a:lstStyle/>
                    <a:p>
                      <a:pPr marL="0" indent="0" algn="l">
                        <a:buNone/>
                      </a:pPr>
                      <a:r>
                        <a:rPr lang="en-US" sz="1100" dirty="0">
                          <a:solidFill>
                            <a:srgbClr val="3A4150"/>
                          </a:solidFill>
                          <a:latin typeface="Arial" pitchFamily="34" charset="0"/>
                          <a:ea typeface="Arial" pitchFamily="34" charset="-122"/>
                          <a:cs typeface="Arial" pitchFamily="34" charset="-120"/>
                        </a:rPr>
                        <a:t>Contactless donation boxes for club premises, events and matchdays</a:t>
                      </a:r>
                      <a:endParaRPr lang="en-US" sz="110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FFFFFF"/>
                    </a:solidFill>
                  </a:tcPr>
                </a:tc>
                <a:tc>
                  <a:txBody>
                    <a:bodyPr/>
                    <a:lstStyle/>
                    <a:p>
                      <a:pPr marL="0" indent="0" algn="l">
                        <a:buNone/>
                      </a:pPr>
                      <a:r>
                        <a:rPr lang="en-US" sz="1100" dirty="0">
                          <a:solidFill>
                            <a:srgbClr val="3A4150"/>
                          </a:solidFill>
                          <a:latin typeface="Arial" pitchFamily="34" charset="0"/>
                          <a:ea typeface="Arial" pitchFamily="34" charset="-122"/>
                          <a:cs typeface="Arial" pitchFamily="34" charset="-120"/>
                        </a:rPr>
                        <a:t>Device cost or subscription, check current pricing</a:t>
                      </a:r>
                      <a:endParaRPr lang="en-US" sz="110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09451">
                <a:tc>
                  <a:txBody>
                    <a:bodyPr/>
                    <a:lstStyle/>
                    <a:p>
                      <a:pPr marL="0" indent="0" algn="l">
                        <a:buNone/>
                      </a:pPr>
                      <a:r>
                        <a:rPr lang="en-US" sz="1100" b="1" dirty="0">
                          <a:solidFill>
                            <a:srgbClr val="3A4150"/>
                          </a:solidFill>
                          <a:latin typeface="Arial" pitchFamily="34" charset="0"/>
                          <a:ea typeface="Arial" pitchFamily="34" charset="-122"/>
                          <a:cs typeface="Arial" pitchFamily="34" charset="-120"/>
                        </a:rPr>
                        <a:t>Work For Good</a:t>
                      </a:r>
                      <a:endParaRPr lang="en-US" sz="110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EEF0F4"/>
                    </a:solidFill>
                  </a:tcPr>
                </a:tc>
                <a:tc>
                  <a:txBody>
                    <a:bodyPr/>
                    <a:lstStyle/>
                    <a:p>
                      <a:pPr marL="0" indent="0" algn="l">
                        <a:buNone/>
                      </a:pPr>
                      <a:r>
                        <a:rPr lang="en-US" sz="1100" dirty="0">
                          <a:solidFill>
                            <a:srgbClr val="3A4150"/>
                          </a:solidFill>
                          <a:latin typeface="Arial" pitchFamily="34" charset="0"/>
                          <a:ea typeface="Arial" pitchFamily="34" charset="-122"/>
                          <a:cs typeface="Arial" pitchFamily="34" charset="-120"/>
                        </a:rPr>
                        <a:t>Makes it simple for local businesses to give a share of sales to your club</a:t>
                      </a:r>
                      <a:endParaRPr lang="en-US" sz="110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EEF0F4"/>
                    </a:solidFill>
                  </a:tcPr>
                </a:tc>
                <a:tc>
                  <a:txBody>
                    <a:bodyPr/>
                    <a:lstStyle/>
                    <a:p>
                      <a:pPr marL="0" indent="0" algn="l">
                        <a:buNone/>
                      </a:pPr>
                      <a:r>
                        <a:rPr lang="en-US" sz="1100" dirty="0">
                          <a:solidFill>
                            <a:srgbClr val="3A4150"/>
                          </a:solidFill>
                          <a:latin typeface="Arial" pitchFamily="34" charset="0"/>
                          <a:ea typeface="Arial" pitchFamily="34" charset="-122"/>
                          <a:cs typeface="Arial" pitchFamily="34" charset="-120"/>
                        </a:rPr>
                        <a:t>Free to join as a cause</a:t>
                      </a:r>
                      <a:endParaRPr lang="en-US" sz="110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EEF0F4"/>
                    </a:solidFill>
                  </a:tcPr>
                </a:tc>
                <a:extLst>
                  <a:ext uri="{0D108BD9-81ED-4DB2-BD59-A6C34878D82A}">
                    <a16:rowId xmlns:a16="http://schemas.microsoft.com/office/drawing/2014/main" val="10002"/>
                  </a:ext>
                </a:extLst>
              </a:tr>
              <a:tr h="509451">
                <a:tc>
                  <a:txBody>
                    <a:bodyPr/>
                    <a:lstStyle/>
                    <a:p>
                      <a:pPr marL="0" indent="0" algn="l">
                        <a:buNone/>
                      </a:pPr>
                      <a:r>
                        <a:rPr lang="en-US" sz="1100" b="1" dirty="0">
                          <a:solidFill>
                            <a:srgbClr val="3A4150"/>
                          </a:solidFill>
                          <a:latin typeface="Arial" pitchFamily="34" charset="0"/>
                          <a:ea typeface="Arial" pitchFamily="34" charset="-122"/>
                          <a:cs typeface="Arial" pitchFamily="34" charset="-120"/>
                        </a:rPr>
                        <a:t>easyfundraising</a:t>
                      </a:r>
                      <a:endParaRPr lang="en-US" sz="110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FFFFFF"/>
                    </a:solidFill>
                  </a:tcPr>
                </a:tc>
                <a:tc>
                  <a:txBody>
                    <a:bodyPr/>
                    <a:lstStyle/>
                    <a:p>
                      <a:pPr marL="0" indent="0" algn="l">
                        <a:buNone/>
                      </a:pPr>
                      <a:r>
                        <a:rPr lang="en-US" sz="1100" dirty="0">
                          <a:solidFill>
                            <a:srgbClr val="3A4150"/>
                          </a:solidFill>
                          <a:latin typeface="Arial" pitchFamily="34" charset="0"/>
                          <a:ea typeface="Arial" pitchFamily="34" charset="-122"/>
                          <a:cs typeface="Arial" pitchFamily="34" charset="-120"/>
                        </a:rPr>
                        <a:t>Supporters raise free donations when shopping online with participating retailers</a:t>
                      </a:r>
                      <a:endParaRPr lang="en-US" sz="110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FFFFFF"/>
                    </a:solidFill>
                  </a:tcPr>
                </a:tc>
                <a:tc>
                  <a:txBody>
                    <a:bodyPr/>
                    <a:lstStyle/>
                    <a:p>
                      <a:pPr marL="0" indent="0" algn="l">
                        <a:buNone/>
                      </a:pPr>
                      <a:r>
                        <a:rPr lang="en-US" sz="1100" dirty="0">
                          <a:solidFill>
                            <a:srgbClr val="3A4150"/>
                          </a:solidFill>
                          <a:latin typeface="Arial" pitchFamily="34" charset="0"/>
                          <a:ea typeface="Arial" pitchFamily="34" charset="-122"/>
                          <a:cs typeface="Arial" pitchFamily="34" charset="-120"/>
                        </a:rPr>
                        <a:t>Free</a:t>
                      </a:r>
                      <a:endParaRPr lang="en-US" sz="110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09451">
                <a:tc>
                  <a:txBody>
                    <a:bodyPr/>
                    <a:lstStyle/>
                    <a:p>
                      <a:pPr marL="0" indent="0" algn="l">
                        <a:buNone/>
                      </a:pPr>
                      <a:r>
                        <a:rPr lang="en-US" sz="1100" b="1" dirty="0">
                          <a:solidFill>
                            <a:srgbClr val="3A4150"/>
                          </a:solidFill>
                          <a:latin typeface="Arial" pitchFamily="34" charset="0"/>
                          <a:ea typeface="Arial" pitchFamily="34" charset="-122"/>
                          <a:cs typeface="Arial" pitchFamily="34" charset="-120"/>
                        </a:rPr>
                        <a:t>Get Grants</a:t>
                      </a:r>
                      <a:endParaRPr lang="en-US" sz="110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EEF0F4"/>
                    </a:solidFill>
                  </a:tcPr>
                </a:tc>
                <a:tc>
                  <a:txBody>
                    <a:bodyPr/>
                    <a:lstStyle/>
                    <a:p>
                      <a:pPr marL="0" indent="0" algn="l">
                        <a:buNone/>
                      </a:pPr>
                      <a:r>
                        <a:rPr lang="en-US" sz="1100" dirty="0">
                          <a:solidFill>
                            <a:srgbClr val="3A4150"/>
                          </a:solidFill>
                          <a:latin typeface="Arial" pitchFamily="34" charset="0"/>
                          <a:ea typeface="Arial" pitchFamily="34" charset="-122"/>
                          <a:cs typeface="Arial" pitchFamily="34" charset="-120"/>
                        </a:rPr>
                        <a:t>Grant fundraising consultancy, training and support for smaller charities</a:t>
                      </a:r>
                      <a:endParaRPr lang="en-US" sz="110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EEF0F4"/>
                    </a:solidFill>
                  </a:tcPr>
                </a:tc>
                <a:tc>
                  <a:txBody>
                    <a:bodyPr/>
                    <a:lstStyle/>
                    <a:p>
                      <a:pPr marL="0" indent="0" algn="l">
                        <a:buNone/>
                      </a:pPr>
                      <a:r>
                        <a:rPr lang="en-US" sz="1100" dirty="0">
                          <a:solidFill>
                            <a:srgbClr val="3A4150"/>
                          </a:solidFill>
                          <a:latin typeface="Arial" pitchFamily="34" charset="0"/>
                          <a:ea typeface="Arial" pitchFamily="34" charset="-122"/>
                          <a:cs typeface="Arial" pitchFamily="34" charset="-120"/>
                        </a:rPr>
                        <a:t>Paid consultancy and training</a:t>
                      </a:r>
                      <a:endParaRPr lang="en-US" sz="110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EEF0F4"/>
                    </a:solidFill>
                  </a:tcPr>
                </a:tc>
                <a:extLst>
                  <a:ext uri="{0D108BD9-81ED-4DB2-BD59-A6C34878D82A}">
                    <a16:rowId xmlns:a16="http://schemas.microsoft.com/office/drawing/2014/main" val="10004"/>
                  </a:ext>
                </a:extLst>
              </a:tr>
              <a:tr h="509451">
                <a:tc>
                  <a:txBody>
                    <a:bodyPr/>
                    <a:lstStyle/>
                    <a:p>
                      <a:pPr marL="0" indent="0" algn="l">
                        <a:buNone/>
                      </a:pPr>
                      <a:r>
                        <a:rPr lang="en-US" sz="1100" b="1" dirty="0">
                          <a:solidFill>
                            <a:srgbClr val="3A4150"/>
                          </a:solidFill>
                          <a:latin typeface="Arial" pitchFamily="34" charset="0"/>
                          <a:ea typeface="Arial" pitchFamily="34" charset="-122"/>
                          <a:cs typeface="Arial" pitchFamily="34" charset="-120"/>
                        </a:rPr>
                        <a:t>Sported</a:t>
                      </a:r>
                      <a:endParaRPr lang="en-US" sz="110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FFFFFF"/>
                    </a:solidFill>
                  </a:tcPr>
                </a:tc>
                <a:tc>
                  <a:txBody>
                    <a:bodyPr/>
                    <a:lstStyle/>
                    <a:p>
                      <a:pPr marL="0" indent="0" algn="l">
                        <a:buNone/>
                      </a:pPr>
                      <a:r>
                        <a:rPr lang="en-US" sz="1100" dirty="0">
                          <a:solidFill>
                            <a:srgbClr val="3A4150"/>
                          </a:solidFill>
                          <a:latin typeface="Arial" pitchFamily="34" charset="0"/>
                          <a:ea typeface="Arial" pitchFamily="34" charset="-122"/>
                          <a:cs typeface="Arial" pitchFamily="34" charset="-120"/>
                        </a:rPr>
                        <a:t>Charity supporting grassroots sports clubs, runs Cash4Clubs and other funds, plus a free newsletter of open funds</a:t>
                      </a:r>
                      <a:endParaRPr lang="en-US" sz="110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FFFFFF"/>
                    </a:solidFill>
                  </a:tcPr>
                </a:tc>
                <a:tc>
                  <a:txBody>
                    <a:bodyPr/>
                    <a:lstStyle/>
                    <a:p>
                      <a:pPr marL="0" indent="0" algn="l">
                        <a:buNone/>
                      </a:pPr>
                      <a:r>
                        <a:rPr lang="en-US" sz="1100" dirty="0">
                          <a:solidFill>
                            <a:srgbClr val="3A4150"/>
                          </a:solidFill>
                          <a:latin typeface="Arial" pitchFamily="34" charset="0"/>
                          <a:ea typeface="Arial" pitchFamily="34" charset="-122"/>
                          <a:cs typeface="Arial" pitchFamily="34" charset="-120"/>
                        </a:rPr>
                        <a:t>Free to join</a:t>
                      </a:r>
                      <a:endParaRPr lang="en-US" sz="110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509451">
                <a:tc>
                  <a:txBody>
                    <a:bodyPr/>
                    <a:lstStyle/>
                    <a:p>
                      <a:pPr marL="0" indent="0" algn="l">
                        <a:buNone/>
                      </a:pPr>
                      <a:r>
                        <a:rPr lang="en-US" sz="1100" b="1" dirty="0">
                          <a:solidFill>
                            <a:srgbClr val="3A4150"/>
                          </a:solidFill>
                          <a:latin typeface="Arial" pitchFamily="34" charset="0"/>
                          <a:ea typeface="Arial" pitchFamily="34" charset="-122"/>
                          <a:cs typeface="Arial" pitchFamily="34" charset="-120"/>
                        </a:rPr>
                        <a:t>JustGiving</a:t>
                      </a:r>
                      <a:endParaRPr lang="en-US" sz="110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EEF0F4"/>
                    </a:solidFill>
                  </a:tcPr>
                </a:tc>
                <a:tc>
                  <a:txBody>
                    <a:bodyPr/>
                    <a:lstStyle/>
                    <a:p>
                      <a:pPr marL="0" indent="0" algn="l">
                        <a:buNone/>
                      </a:pPr>
                      <a:r>
                        <a:rPr lang="en-US" sz="1100" dirty="0">
                          <a:solidFill>
                            <a:srgbClr val="3A4150"/>
                          </a:solidFill>
                          <a:latin typeface="Arial" pitchFamily="34" charset="0"/>
                          <a:ea typeface="Arial" pitchFamily="34" charset="-122"/>
                          <a:cs typeface="Arial" pitchFamily="34" charset="-120"/>
                        </a:rPr>
                        <a:t>Online giving and Gift Aid administration, covered in our Legal Structures session</a:t>
                      </a:r>
                      <a:endParaRPr lang="en-US" sz="110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EEF0F4"/>
                    </a:solidFill>
                  </a:tcPr>
                </a:tc>
                <a:tc>
                  <a:txBody>
                    <a:bodyPr/>
                    <a:lstStyle/>
                    <a:p>
                      <a:pPr marL="0" indent="0" algn="l">
                        <a:buNone/>
                      </a:pPr>
                      <a:r>
                        <a:rPr lang="en-US" sz="1100" dirty="0">
                          <a:solidFill>
                            <a:srgbClr val="3A4150"/>
                          </a:solidFill>
                          <a:latin typeface="Arial" pitchFamily="34" charset="0"/>
                          <a:ea typeface="Arial" pitchFamily="34" charset="-122"/>
                          <a:cs typeface="Arial" pitchFamily="34" charset="-120"/>
                        </a:rPr>
                        <a:t>Free Start plan + processing fees</a:t>
                      </a:r>
                      <a:endParaRPr lang="en-US" sz="110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EEF0F4"/>
                    </a:solidFill>
                  </a:tcPr>
                </a:tc>
                <a:extLst>
                  <a:ext uri="{0D108BD9-81ED-4DB2-BD59-A6C34878D82A}">
                    <a16:rowId xmlns:a16="http://schemas.microsoft.com/office/drawing/2014/main" val="10006"/>
                  </a:ext>
                </a:extLst>
              </a:tr>
            </a:tbl>
          </a:graphicData>
        </a:graphic>
      </p:graphicFrame>
      <p:sp>
        <p:nvSpPr>
          <p:cNvPr id="6" name="Text 3"/>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7" name="Text 4"/>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33</a:t>
            </a:r>
            <a:endParaRPr lang="en-US" sz="9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6">
    <p:bg>
      <p:bgPr>
        <a:solidFill>
          <a:srgbClr val="151F34"/>
        </a:solidFill>
        <a:effectLst/>
      </p:bgPr>
    </p:bg>
    <p:spTree>
      <p:nvGrpSpPr>
        <p:cNvPr id="1" name=""/>
        <p:cNvGrpSpPr/>
        <p:nvPr/>
      </p:nvGrpSpPr>
      <p:grpSpPr>
        <a:xfrm>
          <a:off x="0" y="0"/>
          <a:ext cx="0" cy="0"/>
          <a:chOff x="0" y="0"/>
          <a:chExt cx="0" cy="0"/>
        </a:xfrm>
      </p:grpSpPr>
      <p:pic>
        <p:nvPicPr>
          <p:cNvPr id="2" name="Image 0" descr="img/michele-feola--t40mnV3vAU-unsplash.jpg"/>
          <p:cNvPicPr>
            <a:picLocks noChangeAspect="1"/>
          </p:cNvPicPr>
          <p:nvPr/>
        </p:nvPicPr>
        <p:blipFill>
          <a:blip r:embed="rId3"/>
          <a:stretch>
            <a:fillRect/>
          </a:stretch>
        </p:blipFill>
        <p:spPr>
          <a:xfrm>
            <a:off x="6903720" y="0"/>
            <a:ext cx="5285232" cy="6858000"/>
          </a:xfrm>
          <a:prstGeom prst="rect">
            <a:avLst/>
          </a:prstGeom>
        </p:spPr>
      </p:pic>
      <p:sp>
        <p:nvSpPr>
          <p:cNvPr id="3" name="Shape 0"/>
          <p:cNvSpPr/>
          <p:nvPr/>
        </p:nvSpPr>
        <p:spPr>
          <a:xfrm>
            <a:off x="6903720" y="0"/>
            <a:ext cx="5285232" cy="6858000"/>
          </a:xfrm>
          <a:prstGeom prst="rect">
            <a:avLst/>
          </a:prstGeom>
          <a:solidFill>
            <a:srgbClr val="151F34">
              <a:alpha val="75000"/>
            </a:srgbClr>
          </a:solidFill>
          <a:ln/>
        </p:spPr>
        <p:txBody>
          <a:bodyPr/>
          <a:lstStyle/>
          <a:p>
            <a:endParaRPr lang="en-US"/>
          </a:p>
        </p:txBody>
      </p:sp>
      <p:sp>
        <p:nvSpPr>
          <p:cNvPr id="4" name="Shape 1"/>
          <p:cNvSpPr/>
          <p:nvPr/>
        </p:nvSpPr>
        <p:spPr>
          <a:xfrm>
            <a:off x="0" y="0"/>
            <a:ext cx="6949440" cy="6858000"/>
          </a:xfrm>
          <a:prstGeom prst="rect">
            <a:avLst/>
          </a:prstGeom>
          <a:solidFill>
            <a:srgbClr val="151F34"/>
          </a:solidFill>
          <a:ln/>
        </p:spPr>
        <p:txBody>
          <a:bodyPr/>
          <a:lstStyle/>
          <a:p>
            <a:endParaRPr lang="en-US"/>
          </a:p>
        </p:txBody>
      </p:sp>
      <p:sp>
        <p:nvSpPr>
          <p:cNvPr id="5" name="Text 2"/>
          <p:cNvSpPr/>
          <p:nvPr/>
        </p:nvSpPr>
        <p:spPr>
          <a:xfrm>
            <a:off x="640080" y="2331720"/>
            <a:ext cx="2743200" cy="1188720"/>
          </a:xfrm>
          <a:prstGeom prst="rect">
            <a:avLst/>
          </a:prstGeom>
          <a:noFill/>
          <a:ln/>
        </p:spPr>
        <p:txBody>
          <a:bodyPr wrap="square" rtlCol="0" anchor="ctr"/>
          <a:lstStyle/>
          <a:p>
            <a:pPr marL="0" indent="0">
              <a:buNone/>
            </a:pPr>
            <a:r>
              <a:rPr lang="en-US" sz="7800" b="1" dirty="0">
                <a:solidFill>
                  <a:srgbClr val="1D2A45"/>
                </a:solidFill>
                <a:latin typeface="Arial" pitchFamily="34" charset="0"/>
                <a:ea typeface="Arial" pitchFamily="34" charset="-122"/>
                <a:cs typeface="Arial" pitchFamily="34" charset="-120"/>
              </a:rPr>
              <a:t>06</a:t>
            </a:r>
            <a:endParaRPr lang="en-US" sz="7800" dirty="0"/>
          </a:p>
        </p:txBody>
      </p:sp>
      <p:sp>
        <p:nvSpPr>
          <p:cNvPr id="6" name="Shape 3"/>
          <p:cNvSpPr/>
          <p:nvPr/>
        </p:nvSpPr>
        <p:spPr>
          <a:xfrm>
            <a:off x="685800" y="3611880"/>
            <a:ext cx="1005840" cy="0"/>
          </a:xfrm>
          <a:prstGeom prst="line">
            <a:avLst/>
          </a:prstGeom>
          <a:noFill/>
          <a:ln w="38100">
            <a:solidFill>
              <a:srgbClr val="C9932F"/>
            </a:solidFill>
            <a:prstDash val="solid"/>
          </a:ln>
        </p:spPr>
        <p:txBody>
          <a:bodyPr/>
          <a:lstStyle/>
          <a:p>
            <a:endParaRPr lang="en-US"/>
          </a:p>
        </p:txBody>
      </p:sp>
      <p:sp>
        <p:nvSpPr>
          <p:cNvPr id="7" name="Text 4"/>
          <p:cNvSpPr/>
          <p:nvPr/>
        </p:nvSpPr>
        <p:spPr>
          <a:xfrm>
            <a:off x="640080" y="3703320"/>
            <a:ext cx="5943600" cy="1371600"/>
          </a:xfrm>
          <a:prstGeom prst="rect">
            <a:avLst/>
          </a:prstGeom>
          <a:noFill/>
          <a:ln/>
        </p:spPr>
        <p:txBody>
          <a:bodyPr wrap="square" rtlCol="0" anchor="ctr"/>
          <a:lstStyle/>
          <a:p>
            <a:pPr marL="0" indent="0">
              <a:buNone/>
            </a:pPr>
            <a:r>
              <a:rPr lang="en-US" sz="3400" b="1" dirty="0">
                <a:solidFill>
                  <a:srgbClr val="FFFFFF"/>
                </a:solidFill>
                <a:latin typeface="Arial" pitchFamily="34" charset="0"/>
                <a:ea typeface="Arial" pitchFamily="34" charset="-122"/>
                <a:cs typeface="Arial" pitchFamily="34" charset="-120"/>
              </a:rPr>
              <a:t>Gift Aid</a:t>
            </a:r>
            <a:endParaRPr lang="en-US" sz="3400" dirty="0"/>
          </a:p>
        </p:txBody>
      </p:sp>
      <p:sp>
        <p:nvSpPr>
          <p:cNvPr id="8" name="Text 5"/>
          <p:cNvSpPr/>
          <p:nvPr/>
        </p:nvSpPr>
        <p:spPr>
          <a:xfrm>
            <a:off x="640080" y="4892040"/>
            <a:ext cx="5852160" cy="914400"/>
          </a:xfrm>
          <a:prstGeom prst="rect">
            <a:avLst/>
          </a:prstGeom>
          <a:noFill/>
          <a:ln/>
        </p:spPr>
        <p:txBody>
          <a:bodyPr wrap="square" rtlCol="0" anchor="ctr"/>
          <a:lstStyle/>
          <a:p>
            <a:pPr marL="0" indent="0">
              <a:buNone/>
            </a:pPr>
            <a:r>
              <a:rPr lang="en-US" sz="1450" dirty="0">
                <a:solidFill>
                  <a:srgbClr val="C6CCD8"/>
                </a:solidFill>
                <a:latin typeface="Arial" pitchFamily="34" charset="0"/>
                <a:ea typeface="Arial" pitchFamily="34" charset="-122"/>
                <a:cs typeface="Arial" pitchFamily="34" charset="-120"/>
              </a:rPr>
              <a:t>The free 25p in every £1 most clubs are still leaving on the table.</a:t>
            </a:r>
            <a:endParaRPr lang="en-US" sz="1450" dirty="0"/>
          </a:p>
        </p:txBody>
      </p:sp>
      <p:sp>
        <p:nvSpPr>
          <p:cNvPr id="9" name="Text 6"/>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10" name="Text 7"/>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35</a:t>
            </a:r>
            <a:endParaRPr lang="en-US" sz="9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170432"/>
          </a:xfrm>
          <a:prstGeom prst="rect">
            <a:avLst/>
          </a:prstGeom>
          <a:solidFill>
            <a:srgbClr val="EEF0F4"/>
          </a:solidFill>
          <a:ln/>
        </p:spPr>
        <p:txBody>
          <a:bodyPr/>
          <a:lstStyle/>
          <a:p>
            <a:endParaRPr lang="en-US"/>
          </a:p>
        </p:txBody>
      </p:sp>
      <p:sp>
        <p:nvSpPr>
          <p:cNvPr id="3" name="Text 1"/>
          <p:cNvSpPr/>
          <p:nvPr/>
        </p:nvSpPr>
        <p:spPr>
          <a:xfrm>
            <a:off x="548640" y="292608"/>
            <a:ext cx="9144000" cy="274320"/>
          </a:xfrm>
          <a:prstGeom prst="rect">
            <a:avLst/>
          </a:prstGeom>
          <a:noFill/>
          <a:ln/>
        </p:spPr>
        <p:txBody>
          <a:bodyPr wrap="square" rtlCol="0" anchor="ctr"/>
          <a:lstStyle/>
          <a:p>
            <a:pPr marL="0" indent="0">
              <a:buNone/>
            </a:pPr>
            <a:r>
              <a:rPr lang="en-US" sz="1200" b="1" kern="0" spc="150" dirty="0">
                <a:solidFill>
                  <a:srgbClr val="C9932F"/>
                </a:solidFill>
                <a:latin typeface="Arial" pitchFamily="34" charset="0"/>
                <a:ea typeface="Arial" pitchFamily="34" charset="-122"/>
                <a:cs typeface="Arial" pitchFamily="34" charset="-120"/>
              </a:rPr>
              <a:t>CLAIMING IT BACK</a:t>
            </a:r>
            <a:endParaRPr lang="en-US" sz="1200" dirty="0"/>
          </a:p>
        </p:txBody>
      </p:sp>
      <p:sp>
        <p:nvSpPr>
          <p:cNvPr id="4" name="Text 2"/>
          <p:cNvSpPr/>
          <p:nvPr/>
        </p:nvSpPr>
        <p:spPr>
          <a:xfrm>
            <a:off x="548640" y="548640"/>
            <a:ext cx="11064240" cy="594360"/>
          </a:xfrm>
          <a:prstGeom prst="rect">
            <a:avLst/>
          </a:prstGeom>
          <a:noFill/>
          <a:ln/>
        </p:spPr>
        <p:txBody>
          <a:bodyPr wrap="square" rtlCol="0" anchor="ctr"/>
          <a:lstStyle/>
          <a:p>
            <a:pPr marL="0" indent="0">
              <a:buNone/>
            </a:pPr>
            <a:r>
              <a:rPr lang="en-US" sz="2700" b="1" dirty="0">
                <a:solidFill>
                  <a:srgbClr val="151F34"/>
                </a:solidFill>
                <a:latin typeface="Arial" pitchFamily="34" charset="0"/>
                <a:ea typeface="Arial" pitchFamily="34" charset="-122"/>
                <a:cs typeface="Arial" pitchFamily="34" charset="-120"/>
              </a:rPr>
              <a:t>Gift Aid, The Basics</a:t>
            </a:r>
            <a:endParaRPr lang="en-US" sz="2700" dirty="0"/>
          </a:p>
        </p:txBody>
      </p:sp>
      <p:sp>
        <p:nvSpPr>
          <p:cNvPr id="5" name="Text 3"/>
          <p:cNvSpPr/>
          <p:nvPr/>
        </p:nvSpPr>
        <p:spPr>
          <a:xfrm>
            <a:off x="685800" y="1554480"/>
            <a:ext cx="10789920" cy="4480560"/>
          </a:xfrm>
          <a:prstGeom prst="rect">
            <a:avLst/>
          </a:prstGeom>
          <a:noFill/>
          <a:ln/>
        </p:spPr>
        <p:txBody>
          <a:bodyPr wrap="square" rtlCol="0" anchor="t"/>
          <a:lstStyle/>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Available to both CASCs and charities, though what you can claim it on differs between the two</a:t>
            </a:r>
            <a:endParaRPr lang="en-US" sz="1500" dirty="0"/>
          </a:p>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For every £1 donated by a UK taxpayer, your club can claim back 25p from HMRC, so a £1 donation is worth £1.25</a:t>
            </a:r>
            <a:endParaRPr lang="en-US" sz="1500" dirty="0"/>
          </a:p>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The Gift Aid Small Donations Scheme allows claims on cash donations too, up to a set amount per individual, without needing a declaration</a:t>
            </a:r>
            <a:endParaRPr lang="en-US" sz="1500" dirty="0"/>
          </a:p>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A Gift Aid declaration must be completed by the donor and held on file, paper or digital</a:t>
            </a:r>
            <a:endParaRPr lang="en-US" sz="1500" dirty="0"/>
          </a:p>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Registration with HMRC typically takes a few weeks once charitable status is confirmed</a:t>
            </a:r>
            <a:endParaRPr lang="en-US" sz="1500" dirty="0"/>
          </a:p>
        </p:txBody>
      </p:sp>
      <p:sp>
        <p:nvSpPr>
          <p:cNvPr id="6" name="Text 4"/>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7" name="Text 5"/>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36</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170432"/>
          </a:xfrm>
          <a:prstGeom prst="rect">
            <a:avLst/>
          </a:prstGeom>
          <a:solidFill>
            <a:srgbClr val="EEF0F4"/>
          </a:solidFill>
          <a:ln/>
        </p:spPr>
        <p:txBody>
          <a:bodyPr/>
          <a:lstStyle/>
          <a:p>
            <a:endParaRPr lang="en-US"/>
          </a:p>
        </p:txBody>
      </p:sp>
      <p:sp>
        <p:nvSpPr>
          <p:cNvPr id="3" name="Text 1"/>
          <p:cNvSpPr/>
          <p:nvPr/>
        </p:nvSpPr>
        <p:spPr>
          <a:xfrm>
            <a:off x="548640" y="292608"/>
            <a:ext cx="9144000" cy="274320"/>
          </a:xfrm>
          <a:prstGeom prst="rect">
            <a:avLst/>
          </a:prstGeom>
          <a:noFill/>
          <a:ln/>
        </p:spPr>
        <p:txBody>
          <a:bodyPr wrap="square" rtlCol="0" anchor="ctr"/>
          <a:lstStyle/>
          <a:p>
            <a:pPr marL="0" indent="0">
              <a:buNone/>
            </a:pPr>
            <a:r>
              <a:rPr lang="en-US" sz="1200" b="1" kern="0" spc="150" dirty="0">
                <a:solidFill>
                  <a:srgbClr val="C9932F"/>
                </a:solidFill>
                <a:latin typeface="Arial" pitchFamily="34" charset="0"/>
                <a:ea typeface="Arial" pitchFamily="34" charset="-122"/>
                <a:cs typeface="Arial" pitchFamily="34" charset="-120"/>
              </a:rPr>
              <a:t>THE BIT CLUBS GET WRONG</a:t>
            </a:r>
            <a:endParaRPr lang="en-US" sz="1200" dirty="0"/>
          </a:p>
        </p:txBody>
      </p:sp>
      <p:sp>
        <p:nvSpPr>
          <p:cNvPr id="4" name="Text 2"/>
          <p:cNvSpPr/>
          <p:nvPr/>
        </p:nvSpPr>
        <p:spPr>
          <a:xfrm>
            <a:off x="548640" y="548640"/>
            <a:ext cx="11064240" cy="594360"/>
          </a:xfrm>
          <a:prstGeom prst="rect">
            <a:avLst/>
          </a:prstGeom>
          <a:noFill/>
          <a:ln/>
        </p:spPr>
        <p:txBody>
          <a:bodyPr wrap="square" rtlCol="0" anchor="ctr"/>
          <a:lstStyle/>
          <a:p>
            <a:pPr marL="0" indent="0">
              <a:buNone/>
            </a:pPr>
            <a:r>
              <a:rPr lang="en-US" sz="2700" b="1" dirty="0">
                <a:solidFill>
                  <a:srgbClr val="151F34"/>
                </a:solidFill>
                <a:latin typeface="Arial" pitchFamily="34" charset="0"/>
                <a:ea typeface="Arial" pitchFamily="34" charset="-122"/>
                <a:cs typeface="Arial" pitchFamily="34" charset="-120"/>
              </a:rPr>
              <a:t>Gift Aid &amp; Membership Subscriptions</a:t>
            </a:r>
            <a:endParaRPr lang="en-US" sz="2700" dirty="0"/>
          </a:p>
        </p:txBody>
      </p:sp>
      <p:sp>
        <p:nvSpPr>
          <p:cNvPr id="5" name="Text 3"/>
          <p:cNvSpPr/>
          <p:nvPr/>
        </p:nvSpPr>
        <p:spPr>
          <a:xfrm>
            <a:off x="685800" y="1554480"/>
            <a:ext cx="10789920" cy="4480560"/>
          </a:xfrm>
          <a:prstGeom prst="rect">
            <a:avLst/>
          </a:prstGeom>
          <a:noFill/>
          <a:ln/>
        </p:spPr>
        <p:txBody>
          <a:bodyPr wrap="square" rtlCol="0" anchor="t"/>
          <a:lstStyle/>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For a membership payment to qualify for Gift Aid, it must be a genuine gift, not a payment in exchange for something</a:t>
            </a:r>
            <a:endParaRPr lang="en-US" sz="1500" dirty="0"/>
          </a:p>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General rule: a payment that secures goods, services, or personal use of facilities is not a qualifying gift</a:t>
            </a:r>
            <a:endParaRPr lang="en-US" sz="1500" dirty="0"/>
          </a:p>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So if a subscription buys personal access to pitches, courts or coaching, it is not eligible for Gift Aid as it stands</a:t>
            </a:r>
            <a:endParaRPr lang="en-US" sz="1500" dirty="0"/>
          </a:p>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It can still qualify where the payment does no more than secure affiliated membership, and doesn't secure personal use of facilities or services</a:t>
            </a:r>
            <a:endParaRPr lang="en-US" sz="1500" dirty="0"/>
          </a:p>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Getting this structure right, sometimes by splitting membership into an affiliation fee plus a separate facilities charge, is one of the most valuable pieces of advice we give clubs</a:t>
            </a:r>
            <a:endParaRPr lang="en-US" sz="1500" dirty="0"/>
          </a:p>
        </p:txBody>
      </p:sp>
      <p:sp>
        <p:nvSpPr>
          <p:cNvPr id="6" name="Text 4"/>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7" name="Text 5"/>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37</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170432"/>
          </a:xfrm>
          <a:prstGeom prst="rect">
            <a:avLst/>
          </a:prstGeom>
          <a:solidFill>
            <a:srgbClr val="EEF0F4"/>
          </a:solidFill>
          <a:ln/>
        </p:spPr>
        <p:txBody>
          <a:bodyPr/>
          <a:lstStyle/>
          <a:p>
            <a:endParaRPr lang="en-US"/>
          </a:p>
        </p:txBody>
      </p:sp>
      <p:sp>
        <p:nvSpPr>
          <p:cNvPr id="3" name="Text 1"/>
          <p:cNvSpPr/>
          <p:nvPr/>
        </p:nvSpPr>
        <p:spPr>
          <a:xfrm>
            <a:off x="548640" y="292608"/>
            <a:ext cx="9144000" cy="274320"/>
          </a:xfrm>
          <a:prstGeom prst="rect">
            <a:avLst/>
          </a:prstGeom>
          <a:noFill/>
          <a:ln/>
        </p:spPr>
        <p:txBody>
          <a:bodyPr wrap="square" rtlCol="0" anchor="ctr"/>
          <a:lstStyle/>
          <a:p>
            <a:pPr marL="0" indent="0">
              <a:buNone/>
            </a:pPr>
            <a:r>
              <a:rPr lang="en-US" sz="1200" b="1" kern="0" spc="150" dirty="0">
                <a:solidFill>
                  <a:srgbClr val="C9932F"/>
                </a:solidFill>
                <a:latin typeface="Arial" pitchFamily="34" charset="0"/>
                <a:ea typeface="Arial" pitchFamily="34" charset="-122"/>
                <a:cs typeface="Arial" pitchFamily="34" charset="-120"/>
              </a:rPr>
              <a:t>A GENUINELY UNDERUSED TRICK</a:t>
            </a:r>
            <a:endParaRPr lang="en-US" sz="1200" dirty="0"/>
          </a:p>
        </p:txBody>
      </p:sp>
      <p:sp>
        <p:nvSpPr>
          <p:cNvPr id="4" name="Text 2"/>
          <p:cNvSpPr/>
          <p:nvPr/>
        </p:nvSpPr>
        <p:spPr>
          <a:xfrm>
            <a:off x="548640" y="548640"/>
            <a:ext cx="11064240" cy="594360"/>
          </a:xfrm>
          <a:prstGeom prst="rect">
            <a:avLst/>
          </a:prstGeom>
          <a:noFill/>
          <a:ln/>
        </p:spPr>
        <p:txBody>
          <a:bodyPr wrap="square" rtlCol="0" anchor="ctr"/>
          <a:lstStyle/>
          <a:p>
            <a:pPr marL="0" indent="0">
              <a:buNone/>
            </a:pPr>
            <a:r>
              <a:rPr lang="en-US" sz="2700" b="1" dirty="0">
                <a:solidFill>
                  <a:srgbClr val="151F34"/>
                </a:solidFill>
                <a:latin typeface="Arial" pitchFamily="34" charset="0"/>
                <a:ea typeface="Arial" pitchFamily="34" charset="-122"/>
                <a:cs typeface="Arial" pitchFamily="34" charset="-120"/>
              </a:rPr>
              <a:t>Gift Aid From Volunteer Expenses</a:t>
            </a:r>
            <a:endParaRPr lang="en-US" sz="2700" dirty="0"/>
          </a:p>
        </p:txBody>
      </p:sp>
      <p:sp>
        <p:nvSpPr>
          <p:cNvPr id="5" name="Shape 3"/>
          <p:cNvSpPr/>
          <p:nvPr/>
        </p:nvSpPr>
        <p:spPr>
          <a:xfrm>
            <a:off x="548640" y="1508760"/>
            <a:ext cx="5349240" cy="502920"/>
          </a:xfrm>
          <a:prstGeom prst="rect">
            <a:avLst/>
          </a:prstGeom>
          <a:solidFill>
            <a:srgbClr val="151F34"/>
          </a:solidFill>
          <a:ln/>
        </p:spPr>
        <p:txBody>
          <a:bodyPr/>
          <a:lstStyle/>
          <a:p>
            <a:endParaRPr lang="en-US"/>
          </a:p>
        </p:txBody>
      </p:sp>
      <p:sp>
        <p:nvSpPr>
          <p:cNvPr id="6" name="Text 4"/>
          <p:cNvSpPr/>
          <p:nvPr/>
        </p:nvSpPr>
        <p:spPr>
          <a:xfrm>
            <a:off x="731520" y="1508760"/>
            <a:ext cx="5029200" cy="502920"/>
          </a:xfrm>
          <a:prstGeom prst="rect">
            <a:avLst/>
          </a:prstGeom>
          <a:noFill/>
          <a:ln/>
        </p:spPr>
        <p:txBody>
          <a:bodyPr wrap="square" rtlCol="0" anchor="ctr"/>
          <a:lstStyle/>
          <a:p>
            <a:pPr marL="0" indent="0">
              <a:buNone/>
            </a:pPr>
            <a:r>
              <a:rPr lang="en-US" sz="1500" b="1" dirty="0">
                <a:solidFill>
                  <a:srgbClr val="FFFFFF"/>
                </a:solidFill>
                <a:latin typeface="Arial" pitchFamily="34" charset="0"/>
                <a:ea typeface="Arial" pitchFamily="34" charset="-122"/>
                <a:cs typeface="Arial" pitchFamily="34" charset="-120"/>
              </a:rPr>
              <a:t>How it actually works</a:t>
            </a:r>
            <a:endParaRPr lang="en-US" sz="1500" dirty="0"/>
          </a:p>
        </p:txBody>
      </p:sp>
      <p:sp>
        <p:nvSpPr>
          <p:cNvPr id="7" name="Text 5"/>
          <p:cNvSpPr/>
          <p:nvPr/>
        </p:nvSpPr>
        <p:spPr>
          <a:xfrm>
            <a:off x="685800" y="2148840"/>
            <a:ext cx="5120640" cy="3931920"/>
          </a:xfrm>
          <a:prstGeom prst="rect">
            <a:avLst/>
          </a:prstGeom>
          <a:noFill/>
          <a:ln/>
        </p:spPr>
        <p:txBody>
          <a:bodyPr wrap="square" rtlCol="0" anchor="t"/>
          <a:lstStyle/>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Coaches, committee members and officials often rack up genuine costs, travel to away matches, parking, referee fees, and are entitled to claim them back from the club</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If they'd rather not take the money, the tax-efficient route is: the club actually pays the expense claim, then the volunteer gifts that payment straight back as a Gift Aid donation</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That donation needs its own Gift Aid declaration, just like any other gift</a:t>
            </a:r>
            <a:endParaRPr lang="en-US" sz="1350" dirty="0"/>
          </a:p>
        </p:txBody>
      </p:sp>
      <p:sp>
        <p:nvSpPr>
          <p:cNvPr id="8" name="Shape 6"/>
          <p:cNvSpPr/>
          <p:nvPr/>
        </p:nvSpPr>
        <p:spPr>
          <a:xfrm>
            <a:off x="6291072" y="1508760"/>
            <a:ext cx="5349240" cy="502920"/>
          </a:xfrm>
          <a:prstGeom prst="rect">
            <a:avLst/>
          </a:prstGeom>
          <a:solidFill>
            <a:srgbClr val="151F34"/>
          </a:solidFill>
          <a:ln/>
        </p:spPr>
        <p:txBody>
          <a:bodyPr/>
          <a:lstStyle/>
          <a:p>
            <a:endParaRPr lang="en-US"/>
          </a:p>
        </p:txBody>
      </p:sp>
      <p:sp>
        <p:nvSpPr>
          <p:cNvPr id="9" name="Text 7"/>
          <p:cNvSpPr/>
          <p:nvPr/>
        </p:nvSpPr>
        <p:spPr>
          <a:xfrm>
            <a:off x="6473952" y="1508760"/>
            <a:ext cx="5029200" cy="502920"/>
          </a:xfrm>
          <a:prstGeom prst="rect">
            <a:avLst/>
          </a:prstGeom>
          <a:noFill/>
          <a:ln/>
        </p:spPr>
        <p:txBody>
          <a:bodyPr wrap="square" rtlCol="0" anchor="ctr"/>
          <a:lstStyle/>
          <a:p>
            <a:pPr marL="0" indent="0">
              <a:buNone/>
            </a:pPr>
            <a:r>
              <a:rPr lang="en-US" sz="1500" b="1" dirty="0">
                <a:solidFill>
                  <a:srgbClr val="FFFFFF"/>
                </a:solidFill>
                <a:latin typeface="Arial" pitchFamily="34" charset="0"/>
                <a:ea typeface="Arial" pitchFamily="34" charset="-122"/>
                <a:cs typeface="Arial" pitchFamily="34" charset="-120"/>
              </a:rPr>
              <a:t>Getting it right</a:t>
            </a:r>
            <a:endParaRPr lang="en-US" sz="1500" dirty="0"/>
          </a:p>
        </p:txBody>
      </p:sp>
      <p:sp>
        <p:nvSpPr>
          <p:cNvPr id="10" name="Text 8"/>
          <p:cNvSpPr/>
          <p:nvPr/>
        </p:nvSpPr>
        <p:spPr>
          <a:xfrm>
            <a:off x="6428232" y="2148840"/>
            <a:ext cx="5120640" cy="3931920"/>
          </a:xfrm>
          <a:prstGeom prst="rect">
            <a:avLst/>
          </a:prstGeom>
          <a:noFill/>
          <a:ln/>
        </p:spPr>
        <p:txBody>
          <a:bodyPr wrap="square" rtlCol="0" anchor="t"/>
          <a:lstStyle/>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A simple waiver doesn't count, HMRC requires an actual payment to the volunteer and a genuine gift back, not a decision to never claim in the first place</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Only reimburse real costs incurred (with receipts or a clear mileage record), round-sum or notional allowances risk being treated as employment income instead</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Keep a clear paper trail: expense claim, payment to the volunteer, declaration, donation back, all four steps, even if some are handled in cash</a:t>
            </a:r>
            <a:endParaRPr lang="en-US" sz="1350" dirty="0"/>
          </a:p>
        </p:txBody>
      </p:sp>
      <p:sp>
        <p:nvSpPr>
          <p:cNvPr id="11" name="Text 9"/>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12" name="Text 10"/>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38</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170432"/>
          </a:xfrm>
          <a:prstGeom prst="rect">
            <a:avLst/>
          </a:prstGeom>
          <a:solidFill>
            <a:srgbClr val="EEF0F4"/>
          </a:solidFill>
          <a:ln/>
        </p:spPr>
        <p:txBody>
          <a:bodyPr/>
          <a:lstStyle/>
          <a:p>
            <a:endParaRPr lang="en-US"/>
          </a:p>
        </p:txBody>
      </p:sp>
      <p:sp>
        <p:nvSpPr>
          <p:cNvPr id="3" name="Text 1"/>
          <p:cNvSpPr/>
          <p:nvPr/>
        </p:nvSpPr>
        <p:spPr>
          <a:xfrm>
            <a:off x="548640" y="292608"/>
            <a:ext cx="9144000" cy="274320"/>
          </a:xfrm>
          <a:prstGeom prst="rect">
            <a:avLst/>
          </a:prstGeom>
          <a:noFill/>
          <a:ln/>
        </p:spPr>
        <p:txBody>
          <a:bodyPr wrap="square" rtlCol="0" anchor="ctr"/>
          <a:lstStyle/>
          <a:p>
            <a:pPr marL="0" indent="0">
              <a:buNone/>
            </a:pPr>
            <a:r>
              <a:rPr lang="en-US" sz="1200" b="1" kern="0" spc="150" dirty="0">
                <a:solidFill>
                  <a:srgbClr val="C9932F"/>
                </a:solidFill>
                <a:latin typeface="Arial" pitchFamily="34" charset="0"/>
                <a:ea typeface="Arial" pitchFamily="34" charset="-122"/>
                <a:cs typeface="Arial" pitchFamily="34" charset="-120"/>
              </a:rPr>
              <a:t>DON'T LEAVE THIS ON THE TABLE EITHER</a:t>
            </a:r>
            <a:endParaRPr lang="en-US" sz="1200" dirty="0"/>
          </a:p>
        </p:txBody>
      </p:sp>
      <p:sp>
        <p:nvSpPr>
          <p:cNvPr id="4" name="Text 2"/>
          <p:cNvSpPr/>
          <p:nvPr/>
        </p:nvSpPr>
        <p:spPr>
          <a:xfrm>
            <a:off x="548640" y="548640"/>
            <a:ext cx="11064240" cy="594360"/>
          </a:xfrm>
          <a:prstGeom prst="rect">
            <a:avLst/>
          </a:prstGeom>
          <a:noFill/>
          <a:ln/>
        </p:spPr>
        <p:txBody>
          <a:bodyPr wrap="square" rtlCol="0" anchor="ctr"/>
          <a:lstStyle/>
          <a:p>
            <a:pPr marL="0" indent="0">
              <a:buNone/>
            </a:pPr>
            <a:r>
              <a:rPr lang="en-US" sz="2700" b="1" dirty="0">
                <a:solidFill>
                  <a:srgbClr val="151F34"/>
                </a:solidFill>
                <a:latin typeface="Arial" pitchFamily="34" charset="0"/>
                <a:ea typeface="Arial" pitchFamily="34" charset="-122"/>
                <a:cs typeface="Arial" pitchFamily="34" charset="-120"/>
              </a:rPr>
              <a:t>More Gift Aid Tips &amp; Tricks</a:t>
            </a:r>
            <a:endParaRPr lang="en-US" sz="2700" dirty="0"/>
          </a:p>
        </p:txBody>
      </p:sp>
      <p:sp>
        <p:nvSpPr>
          <p:cNvPr id="5" name="Shape 3"/>
          <p:cNvSpPr/>
          <p:nvPr/>
        </p:nvSpPr>
        <p:spPr>
          <a:xfrm>
            <a:off x="548640" y="1508760"/>
            <a:ext cx="5349240" cy="502920"/>
          </a:xfrm>
          <a:prstGeom prst="rect">
            <a:avLst/>
          </a:prstGeom>
          <a:solidFill>
            <a:srgbClr val="151F34"/>
          </a:solidFill>
          <a:ln/>
        </p:spPr>
        <p:txBody>
          <a:bodyPr/>
          <a:lstStyle/>
          <a:p>
            <a:endParaRPr lang="en-US"/>
          </a:p>
        </p:txBody>
      </p:sp>
      <p:sp>
        <p:nvSpPr>
          <p:cNvPr id="6" name="Text 4"/>
          <p:cNvSpPr/>
          <p:nvPr/>
        </p:nvSpPr>
        <p:spPr>
          <a:xfrm>
            <a:off x="731520" y="1508760"/>
            <a:ext cx="5029200" cy="502920"/>
          </a:xfrm>
          <a:prstGeom prst="rect">
            <a:avLst/>
          </a:prstGeom>
          <a:noFill/>
          <a:ln/>
        </p:spPr>
        <p:txBody>
          <a:bodyPr wrap="square" rtlCol="0" anchor="ctr"/>
          <a:lstStyle/>
          <a:p>
            <a:pPr marL="0" indent="0">
              <a:buNone/>
            </a:pPr>
            <a:r>
              <a:rPr lang="en-US" sz="1500" b="1" dirty="0">
                <a:solidFill>
                  <a:srgbClr val="FFFFFF"/>
                </a:solidFill>
                <a:latin typeface="Arial" pitchFamily="34" charset="0"/>
                <a:ea typeface="Arial" pitchFamily="34" charset="-122"/>
                <a:cs typeface="Arial" pitchFamily="34" charset="-120"/>
              </a:rPr>
              <a:t>Small Donations Scheme (GASDS)</a:t>
            </a:r>
            <a:endParaRPr lang="en-US" sz="1500" dirty="0"/>
          </a:p>
        </p:txBody>
      </p:sp>
      <p:sp>
        <p:nvSpPr>
          <p:cNvPr id="7" name="Text 5"/>
          <p:cNvSpPr/>
          <p:nvPr/>
        </p:nvSpPr>
        <p:spPr>
          <a:xfrm>
            <a:off x="685800" y="2148840"/>
            <a:ext cx="5120640" cy="3931920"/>
          </a:xfrm>
          <a:prstGeom prst="rect">
            <a:avLst/>
          </a:prstGeom>
          <a:noFill/>
          <a:ln/>
        </p:spPr>
        <p:txBody>
          <a:bodyPr wrap="square" rtlCol="0" anchor="t"/>
          <a:lstStyle/>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Bucket collections at tournaments, cash on the door, contactless taps, all can be claimed without an individual declaration if each gift is £30 or less</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Worth up to £2,000 a year (on £8,000 of small donations), but capped at 10 times whatever you've claimed through standard Gift Aid that year</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You must have made a successful ordinary Gift Aid claim in the same tax year to use GASDS at all</a:t>
            </a:r>
            <a:endParaRPr lang="en-US" sz="1350" dirty="0"/>
          </a:p>
        </p:txBody>
      </p:sp>
      <p:sp>
        <p:nvSpPr>
          <p:cNvPr id="8" name="Shape 6"/>
          <p:cNvSpPr/>
          <p:nvPr/>
        </p:nvSpPr>
        <p:spPr>
          <a:xfrm>
            <a:off x="6291072" y="1508760"/>
            <a:ext cx="5349240" cy="502920"/>
          </a:xfrm>
          <a:prstGeom prst="rect">
            <a:avLst/>
          </a:prstGeom>
          <a:solidFill>
            <a:srgbClr val="151F34"/>
          </a:solidFill>
          <a:ln/>
        </p:spPr>
        <p:txBody>
          <a:bodyPr/>
          <a:lstStyle/>
          <a:p>
            <a:endParaRPr lang="en-US"/>
          </a:p>
        </p:txBody>
      </p:sp>
      <p:sp>
        <p:nvSpPr>
          <p:cNvPr id="9" name="Text 7"/>
          <p:cNvSpPr/>
          <p:nvPr/>
        </p:nvSpPr>
        <p:spPr>
          <a:xfrm>
            <a:off x="6473952" y="1508760"/>
            <a:ext cx="5029200" cy="502920"/>
          </a:xfrm>
          <a:prstGeom prst="rect">
            <a:avLst/>
          </a:prstGeom>
          <a:noFill/>
          <a:ln/>
        </p:spPr>
        <p:txBody>
          <a:bodyPr wrap="square" rtlCol="0" anchor="ctr"/>
          <a:lstStyle/>
          <a:p>
            <a:pPr marL="0" indent="0">
              <a:buNone/>
            </a:pPr>
            <a:r>
              <a:rPr lang="en-US" sz="1500" b="1" dirty="0">
                <a:solidFill>
                  <a:srgbClr val="FFFFFF"/>
                </a:solidFill>
                <a:latin typeface="Arial" pitchFamily="34" charset="0"/>
                <a:ea typeface="Arial" pitchFamily="34" charset="-122"/>
                <a:cs typeface="Arial" pitchFamily="34" charset="-120"/>
              </a:rPr>
              <a:t>Don't forget to look backward</a:t>
            </a:r>
            <a:endParaRPr lang="en-US" sz="1500" dirty="0"/>
          </a:p>
        </p:txBody>
      </p:sp>
      <p:sp>
        <p:nvSpPr>
          <p:cNvPr id="10" name="Text 8"/>
          <p:cNvSpPr/>
          <p:nvPr/>
        </p:nvSpPr>
        <p:spPr>
          <a:xfrm>
            <a:off x="6428232" y="2148840"/>
            <a:ext cx="5120640" cy="3931920"/>
          </a:xfrm>
          <a:prstGeom prst="rect">
            <a:avLst/>
          </a:prstGeom>
          <a:noFill/>
          <a:ln/>
        </p:spPr>
        <p:txBody>
          <a:bodyPr wrap="square" rtlCol="0" anchor="t"/>
          <a:lstStyle/>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You can claim Gift Aid retrospectively for up to 4 years, worth checking your records if a claim was ever missed or delayed</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Keep every declaration and donation record for at least 6 years, HMRC can and does check</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For lots of small volunteer-expense donations, consider batching them termly or annually rather than processing each one individually, less admin, same Gift Aid value</a:t>
            </a:r>
            <a:endParaRPr lang="en-US" sz="1350" dirty="0"/>
          </a:p>
        </p:txBody>
      </p:sp>
      <p:sp>
        <p:nvSpPr>
          <p:cNvPr id="11" name="Text 9"/>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12" name="Text 10"/>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39</a:t>
            </a:r>
            <a:endParaRPr lang="en-US" sz="9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05840"/>
          </a:xfrm>
          <a:prstGeom prst="rect">
            <a:avLst/>
          </a:prstGeom>
          <a:solidFill>
            <a:srgbClr val="EEF0F4"/>
          </a:solidFill>
          <a:ln/>
        </p:spPr>
        <p:txBody>
          <a:bodyPr/>
          <a:lstStyle/>
          <a:p>
            <a:endParaRPr lang="en-US"/>
          </a:p>
        </p:txBody>
      </p:sp>
      <p:sp>
        <p:nvSpPr>
          <p:cNvPr id="3" name="Text 1"/>
          <p:cNvSpPr/>
          <p:nvPr/>
        </p:nvSpPr>
        <p:spPr>
          <a:xfrm>
            <a:off x="457200" y="219456"/>
            <a:ext cx="9144000" cy="274320"/>
          </a:xfrm>
          <a:prstGeom prst="rect">
            <a:avLst/>
          </a:prstGeom>
          <a:noFill/>
          <a:ln/>
        </p:spPr>
        <p:txBody>
          <a:bodyPr wrap="square" rtlCol="0" anchor="ctr"/>
          <a:lstStyle/>
          <a:p>
            <a:pPr marL="0" indent="0">
              <a:buNone/>
            </a:pPr>
            <a:r>
              <a:rPr lang="en-US" sz="1200" b="1" kern="0" spc="150" dirty="0">
                <a:solidFill>
                  <a:srgbClr val="C9932F"/>
                </a:solidFill>
                <a:latin typeface="Arial" pitchFamily="34" charset="0"/>
                <a:ea typeface="Arial" pitchFamily="34" charset="-122"/>
                <a:cs typeface="Arial" pitchFamily="34" charset="-120"/>
              </a:rPr>
              <a:t>WORKED EXAMPLE</a:t>
            </a:r>
            <a:endParaRPr lang="en-US" sz="1200" dirty="0"/>
          </a:p>
        </p:txBody>
      </p:sp>
      <p:sp>
        <p:nvSpPr>
          <p:cNvPr id="4" name="Text 2"/>
          <p:cNvSpPr/>
          <p:nvPr/>
        </p:nvSpPr>
        <p:spPr>
          <a:xfrm>
            <a:off x="457200" y="438912"/>
            <a:ext cx="11247120" cy="502920"/>
          </a:xfrm>
          <a:prstGeom prst="rect">
            <a:avLst/>
          </a:prstGeom>
          <a:noFill/>
          <a:ln/>
        </p:spPr>
        <p:txBody>
          <a:bodyPr wrap="square" rtlCol="0" anchor="ctr"/>
          <a:lstStyle/>
          <a:p>
            <a:pPr marL="0" indent="0">
              <a:buNone/>
            </a:pPr>
            <a:r>
              <a:rPr lang="en-US" sz="2200" b="1" dirty="0">
                <a:solidFill>
                  <a:srgbClr val="151F34"/>
                </a:solidFill>
                <a:latin typeface="Arial" pitchFamily="34" charset="0"/>
                <a:ea typeface="Arial" pitchFamily="34" charset="-122"/>
                <a:cs typeface="Arial" pitchFamily="34" charset="-120"/>
              </a:rPr>
              <a:t>Charitable Status in Numbers: Before &amp; After</a:t>
            </a:r>
            <a:endParaRPr lang="en-US" sz="2200" dirty="0"/>
          </a:p>
        </p:txBody>
      </p:sp>
      <p:graphicFrame>
        <p:nvGraphicFramePr>
          <p:cNvPr id="42" name="Table 0"/>
          <p:cNvGraphicFramePr>
            <a:graphicFrameLocks noGrp="1"/>
          </p:cNvGraphicFramePr>
          <p:nvPr>
            <p:extLst>
              <p:ext uri="{D42A27DB-BD31-4B8C-83A1-F6EECF244321}">
                <p14:modId xmlns:p14="http://schemas.microsoft.com/office/powerpoint/2010/main" val="1579011935"/>
              </p:ext>
            </p:extLst>
          </p:nvPr>
        </p:nvGraphicFramePr>
        <p:xfrm>
          <a:off x="457200" y="1234440"/>
          <a:ext cx="11274552" cy="3108960"/>
        </p:xfrm>
        <a:graphic>
          <a:graphicData uri="http://schemas.openxmlformats.org/drawingml/2006/table">
            <a:tbl>
              <a:tblPr/>
              <a:tblGrid>
                <a:gridCol w="3803904">
                  <a:extLst>
                    <a:ext uri="{9D8B030D-6E8A-4147-A177-3AD203B41FA5}">
                      <a16:colId xmlns:a16="http://schemas.microsoft.com/office/drawing/2014/main" val="20000"/>
                    </a:ext>
                  </a:extLst>
                </a:gridCol>
                <a:gridCol w="3730752">
                  <a:extLst>
                    <a:ext uri="{9D8B030D-6E8A-4147-A177-3AD203B41FA5}">
                      <a16:colId xmlns:a16="http://schemas.microsoft.com/office/drawing/2014/main" val="20001"/>
                    </a:ext>
                  </a:extLst>
                </a:gridCol>
                <a:gridCol w="3739896">
                  <a:extLst>
                    <a:ext uri="{9D8B030D-6E8A-4147-A177-3AD203B41FA5}">
                      <a16:colId xmlns:a16="http://schemas.microsoft.com/office/drawing/2014/main" val="20002"/>
                    </a:ext>
                  </a:extLst>
                </a:gridCol>
              </a:tblGrid>
              <a:tr h="518160">
                <a:tc>
                  <a:txBody>
                    <a:bodyPr/>
                    <a:lstStyle/>
                    <a:p>
                      <a:pPr marL="0" indent="0" algn="l">
                        <a:buNone/>
                      </a:pPr>
                      <a:endParaRPr lang="en-US" sz="1150" dirty="0">
                        <a:latin typeface="Arial" charset="0"/>
                        <a:ea typeface="Arial" charset="0"/>
                        <a:cs typeface="Arial" charset="0"/>
                      </a:endParaRPr>
                    </a:p>
                  </a:txBody>
                  <a:tcPr anchor="ct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151F34"/>
                    </a:solidFill>
                  </a:tcPr>
                </a:tc>
                <a:tc>
                  <a:txBody>
                    <a:bodyPr/>
                    <a:lstStyle/>
                    <a:p>
                      <a:pPr marL="0" indent="0" algn="l">
                        <a:buNone/>
                      </a:pPr>
                      <a:r>
                        <a:rPr lang="en-US" sz="1150" b="1" dirty="0">
                          <a:solidFill>
                            <a:srgbClr val="FFFFFF"/>
                          </a:solidFill>
                          <a:latin typeface="Arial" pitchFamily="34" charset="0"/>
                          <a:ea typeface="Arial" pitchFamily="34" charset="-122"/>
                          <a:cs typeface="Arial" pitchFamily="34" charset="-120"/>
                        </a:rPr>
                        <a:t>Bowls Club (160 members)</a:t>
                      </a:r>
                      <a:endParaRPr lang="en-US" sz="1150" dirty="0">
                        <a:latin typeface="Arial" charset="0"/>
                        <a:ea typeface="Arial" charset="0"/>
                        <a:cs typeface="Arial" charset="0"/>
                      </a:endParaRPr>
                    </a:p>
                  </a:txBody>
                  <a:tcPr anchor="ct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151F34"/>
                    </a:solidFill>
                  </a:tcPr>
                </a:tc>
                <a:tc>
                  <a:txBody>
                    <a:bodyPr/>
                    <a:lstStyle/>
                    <a:p>
                      <a:pPr marL="0" indent="0" algn="l">
                        <a:buNone/>
                      </a:pPr>
                      <a:r>
                        <a:rPr lang="en-US" sz="1150" b="1" dirty="0">
                          <a:solidFill>
                            <a:srgbClr val="FFFFFF"/>
                          </a:solidFill>
                          <a:latin typeface="Arial" pitchFamily="34" charset="0"/>
                          <a:ea typeface="Arial" pitchFamily="34" charset="-122"/>
                          <a:cs typeface="Arial" pitchFamily="34" charset="-120"/>
                        </a:rPr>
                        <a:t>Sailing Club (185 members)</a:t>
                      </a:r>
                      <a:endParaRPr lang="en-US" sz="1150" dirty="0">
                        <a:latin typeface="Arial" charset="0"/>
                        <a:ea typeface="Arial" charset="0"/>
                        <a:cs typeface="Arial" charset="0"/>
                      </a:endParaRPr>
                    </a:p>
                  </a:txBody>
                  <a:tcPr anchor="ct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151F34"/>
                    </a:solidFill>
                  </a:tcPr>
                </a:tc>
                <a:extLst>
                  <a:ext uri="{0D108BD9-81ED-4DB2-BD59-A6C34878D82A}">
                    <a16:rowId xmlns:a16="http://schemas.microsoft.com/office/drawing/2014/main" val="10000"/>
                  </a:ext>
                </a:extLst>
              </a:tr>
              <a:tr h="518160">
                <a:tc>
                  <a:txBody>
                    <a:bodyPr/>
                    <a:lstStyle/>
                    <a:p>
                      <a:pPr marL="0" indent="0" algn="l">
                        <a:buNone/>
                      </a:pPr>
                      <a:r>
                        <a:rPr lang="en-US" sz="1200" b="1" dirty="0">
                          <a:solidFill>
                            <a:srgbClr val="3A4150"/>
                          </a:solidFill>
                          <a:latin typeface="Arial" pitchFamily="34" charset="0"/>
                          <a:ea typeface="Arial" pitchFamily="34" charset="-122"/>
                          <a:cs typeface="Arial" pitchFamily="34" charset="-120"/>
                        </a:rPr>
                        <a:t>Annual income</a:t>
                      </a:r>
                      <a:endParaRPr lang="en-US" sz="120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FFFFFF"/>
                    </a:solidFill>
                  </a:tcPr>
                </a:tc>
                <a:tc>
                  <a:txBody>
                    <a:bodyPr/>
                    <a:lstStyle/>
                    <a:p>
                      <a:pPr marL="0" indent="0" algn="l">
                        <a:buNone/>
                      </a:pPr>
                      <a:r>
                        <a:rPr lang="en-US" sz="1200" dirty="0">
                          <a:solidFill>
                            <a:srgbClr val="3A4150"/>
                          </a:solidFill>
                          <a:latin typeface="Arial" pitchFamily="34" charset="0"/>
                          <a:ea typeface="Arial" pitchFamily="34" charset="-122"/>
                          <a:cs typeface="Arial" pitchFamily="34" charset="-120"/>
                        </a:rPr>
                        <a:t>£60,000 (no donations)</a:t>
                      </a:r>
                      <a:endParaRPr lang="en-US" sz="120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FFFFFF"/>
                    </a:solidFill>
                  </a:tcPr>
                </a:tc>
                <a:tc>
                  <a:txBody>
                    <a:bodyPr/>
                    <a:lstStyle/>
                    <a:p>
                      <a:pPr marL="0" indent="0" algn="l">
                        <a:buNone/>
                      </a:pPr>
                      <a:r>
                        <a:rPr lang="en-US" sz="1200" dirty="0">
                          <a:solidFill>
                            <a:srgbClr val="3A4150"/>
                          </a:solidFill>
                          <a:latin typeface="Arial" pitchFamily="34" charset="0"/>
                          <a:ea typeface="Arial" pitchFamily="34" charset="-122"/>
                          <a:cs typeface="Arial" pitchFamily="34" charset="-120"/>
                        </a:rPr>
                        <a:t>£42,000 (£3,200 in donations)</a:t>
                      </a:r>
                      <a:endParaRPr lang="en-US" sz="120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18160">
                <a:tc>
                  <a:txBody>
                    <a:bodyPr/>
                    <a:lstStyle/>
                    <a:p>
                      <a:pPr marL="0" indent="0" algn="l">
                        <a:buNone/>
                      </a:pPr>
                      <a:r>
                        <a:rPr lang="en-US" sz="1200" b="1" dirty="0">
                          <a:solidFill>
                            <a:srgbClr val="3A4150"/>
                          </a:solidFill>
                          <a:latin typeface="Arial" pitchFamily="34" charset="0"/>
                          <a:ea typeface="Arial" pitchFamily="34" charset="-122"/>
                          <a:cs typeface="Arial" pitchFamily="34" charset="-120"/>
                        </a:rPr>
                        <a:t>Rates before charitable/CASC status</a:t>
                      </a:r>
                      <a:endParaRPr lang="en-US" sz="120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EEF0F4"/>
                    </a:solidFill>
                  </a:tcPr>
                </a:tc>
                <a:tc>
                  <a:txBody>
                    <a:bodyPr/>
                    <a:lstStyle/>
                    <a:p>
                      <a:pPr marL="0" indent="0" algn="l">
                        <a:buNone/>
                      </a:pPr>
                      <a:r>
                        <a:rPr lang="en-US" sz="1200" dirty="0">
                          <a:solidFill>
                            <a:srgbClr val="3A4150"/>
                          </a:solidFill>
                          <a:latin typeface="Arial" pitchFamily="34" charset="0"/>
                          <a:ea typeface="Arial" pitchFamily="34" charset="-122"/>
                          <a:cs typeface="Arial" pitchFamily="34" charset="-120"/>
                        </a:rPr>
                        <a:t>£6,495</a:t>
                      </a:r>
                      <a:endParaRPr lang="en-US" sz="120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EEF0F4"/>
                    </a:solidFill>
                  </a:tcPr>
                </a:tc>
                <a:tc>
                  <a:txBody>
                    <a:bodyPr/>
                    <a:lstStyle/>
                    <a:p>
                      <a:pPr marL="0" indent="0" algn="l">
                        <a:buNone/>
                      </a:pPr>
                      <a:r>
                        <a:rPr lang="en-US" sz="1200" dirty="0">
                          <a:solidFill>
                            <a:srgbClr val="3A4150"/>
                          </a:solidFill>
                          <a:latin typeface="Arial" pitchFamily="34" charset="0"/>
                          <a:ea typeface="Arial" pitchFamily="34" charset="-122"/>
                          <a:cs typeface="Arial" pitchFamily="34" charset="-120"/>
                        </a:rPr>
                        <a:t>£4,000</a:t>
                      </a:r>
                      <a:endParaRPr lang="en-US" sz="120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EEF0F4"/>
                    </a:solidFill>
                  </a:tcPr>
                </a:tc>
                <a:extLst>
                  <a:ext uri="{0D108BD9-81ED-4DB2-BD59-A6C34878D82A}">
                    <a16:rowId xmlns:a16="http://schemas.microsoft.com/office/drawing/2014/main" val="10002"/>
                  </a:ext>
                </a:extLst>
              </a:tr>
              <a:tr h="518160">
                <a:tc>
                  <a:txBody>
                    <a:bodyPr/>
                    <a:lstStyle/>
                    <a:p>
                      <a:pPr marL="0" indent="0" algn="l">
                        <a:buNone/>
                      </a:pPr>
                      <a:r>
                        <a:rPr lang="en-US" sz="1200" b="1" dirty="0">
                          <a:solidFill>
                            <a:srgbClr val="3A4150"/>
                          </a:solidFill>
                          <a:latin typeface="Arial" pitchFamily="34" charset="0"/>
                          <a:ea typeface="Arial" pitchFamily="34" charset="-122"/>
                          <a:cs typeface="Arial" pitchFamily="34" charset="-120"/>
                        </a:rPr>
                        <a:t>Rates after charitable/CASC status</a:t>
                      </a:r>
                      <a:endParaRPr lang="en-US" sz="120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FFFFFF"/>
                    </a:solidFill>
                  </a:tcPr>
                </a:tc>
                <a:tc>
                  <a:txBody>
                    <a:bodyPr/>
                    <a:lstStyle/>
                    <a:p>
                      <a:pPr marL="0" indent="0" algn="l">
                        <a:buNone/>
                      </a:pPr>
                      <a:r>
                        <a:rPr lang="en-US" sz="1200" dirty="0">
                          <a:solidFill>
                            <a:srgbClr val="3A4150"/>
                          </a:solidFill>
                          <a:latin typeface="Arial" pitchFamily="34" charset="0"/>
                          <a:ea typeface="Arial" pitchFamily="34" charset="-122"/>
                          <a:cs typeface="Arial" pitchFamily="34" charset="-120"/>
                        </a:rPr>
                        <a:t>£1,299</a:t>
                      </a:r>
                      <a:endParaRPr lang="en-US" sz="120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FFFFFF"/>
                    </a:solidFill>
                  </a:tcPr>
                </a:tc>
                <a:tc>
                  <a:txBody>
                    <a:bodyPr/>
                    <a:lstStyle/>
                    <a:p>
                      <a:pPr marL="0" indent="0" algn="l">
                        <a:buNone/>
                      </a:pPr>
                      <a:r>
                        <a:rPr lang="en-US" sz="1200" dirty="0">
                          <a:solidFill>
                            <a:srgbClr val="3A4150"/>
                          </a:solidFill>
                          <a:latin typeface="Arial" pitchFamily="34" charset="0"/>
                          <a:ea typeface="Arial" pitchFamily="34" charset="-122"/>
                          <a:cs typeface="Arial" pitchFamily="34" charset="-120"/>
                        </a:rPr>
                        <a:t>£800</a:t>
                      </a:r>
                      <a:endParaRPr lang="en-US" sz="120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18160">
                <a:tc>
                  <a:txBody>
                    <a:bodyPr/>
                    <a:lstStyle/>
                    <a:p>
                      <a:pPr marL="0" indent="0" algn="l">
                        <a:buNone/>
                      </a:pPr>
                      <a:r>
                        <a:rPr lang="en-US" sz="1200" b="1" dirty="0">
                          <a:solidFill>
                            <a:srgbClr val="3A4150"/>
                          </a:solidFill>
                          <a:latin typeface="Arial" pitchFamily="34" charset="0"/>
                          <a:ea typeface="Arial" pitchFamily="34" charset="-122"/>
                          <a:cs typeface="Arial" pitchFamily="34" charset="-120"/>
                        </a:rPr>
                        <a:t>Gift Aid income unlocked</a:t>
                      </a:r>
                      <a:endParaRPr lang="en-US" sz="120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EEF0F4"/>
                    </a:solidFill>
                  </a:tcPr>
                </a:tc>
                <a:tc>
                  <a:txBody>
                    <a:bodyPr/>
                    <a:lstStyle/>
                    <a:p>
                      <a:pPr marL="0" indent="0" algn="l">
                        <a:buNone/>
                      </a:pPr>
                      <a:r>
                        <a:rPr lang="en-US" sz="1200" dirty="0">
                          <a:solidFill>
                            <a:srgbClr val="3A4150"/>
                          </a:solidFill>
                          <a:latin typeface="Arial" pitchFamily="34" charset="0"/>
                          <a:ea typeface="Arial" pitchFamily="34" charset="-122"/>
                          <a:cs typeface="Arial" pitchFamily="34" charset="-120"/>
                        </a:rPr>
                        <a:t>£0 (no qualifying donations)</a:t>
                      </a:r>
                      <a:endParaRPr lang="en-US" sz="120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EEF0F4"/>
                    </a:solidFill>
                  </a:tcPr>
                </a:tc>
                <a:tc>
                  <a:txBody>
                    <a:bodyPr/>
                    <a:lstStyle/>
                    <a:p>
                      <a:pPr marL="0" indent="0" algn="l">
                        <a:buNone/>
                      </a:pPr>
                      <a:r>
                        <a:rPr lang="en-US" sz="1200" dirty="0">
                          <a:solidFill>
                            <a:srgbClr val="3A4150"/>
                          </a:solidFill>
                          <a:latin typeface="Arial" pitchFamily="34" charset="0"/>
                          <a:ea typeface="Arial" pitchFamily="34" charset="-122"/>
                          <a:cs typeface="Arial" pitchFamily="34" charset="-120"/>
                        </a:rPr>
                        <a:t>£800</a:t>
                      </a:r>
                      <a:endParaRPr lang="en-US" sz="120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EEF0F4"/>
                    </a:solidFill>
                  </a:tcPr>
                </a:tc>
                <a:extLst>
                  <a:ext uri="{0D108BD9-81ED-4DB2-BD59-A6C34878D82A}">
                    <a16:rowId xmlns:a16="http://schemas.microsoft.com/office/drawing/2014/main" val="10004"/>
                  </a:ext>
                </a:extLst>
              </a:tr>
              <a:tr h="518160">
                <a:tc>
                  <a:txBody>
                    <a:bodyPr/>
                    <a:lstStyle/>
                    <a:p>
                      <a:pPr marL="0" indent="0" algn="l">
                        <a:buNone/>
                      </a:pPr>
                      <a:r>
                        <a:rPr lang="en-US" sz="1200" b="1" dirty="0">
                          <a:solidFill>
                            <a:srgbClr val="3A4150"/>
                          </a:solidFill>
                          <a:latin typeface="Arial" pitchFamily="34" charset="0"/>
                          <a:ea typeface="Arial" pitchFamily="34" charset="-122"/>
                          <a:cs typeface="Arial" pitchFamily="34" charset="-120"/>
                        </a:rPr>
                        <a:t>Approx. total annual benefit</a:t>
                      </a:r>
                      <a:endParaRPr lang="en-US" sz="120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FFFFFF"/>
                    </a:solidFill>
                  </a:tcPr>
                </a:tc>
                <a:tc>
                  <a:txBody>
                    <a:bodyPr/>
                    <a:lstStyle/>
                    <a:p>
                      <a:pPr marL="0" indent="0" algn="l">
                        <a:buNone/>
                      </a:pPr>
                      <a:r>
                        <a:rPr lang="en-US" sz="1200" dirty="0">
                          <a:solidFill>
                            <a:srgbClr val="3A4150"/>
                          </a:solidFill>
                          <a:latin typeface="Arial" pitchFamily="34" charset="0"/>
                          <a:ea typeface="Arial" pitchFamily="34" charset="-122"/>
                          <a:cs typeface="Arial" pitchFamily="34" charset="-120"/>
                        </a:rPr>
                        <a:t>£5,196 saved</a:t>
                      </a:r>
                      <a:endParaRPr lang="en-US" sz="120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FFFFFF"/>
                    </a:solidFill>
                  </a:tcPr>
                </a:tc>
                <a:tc>
                  <a:txBody>
                    <a:bodyPr/>
                    <a:lstStyle/>
                    <a:p>
                      <a:pPr marL="0" indent="0" algn="l">
                        <a:buNone/>
                      </a:pPr>
                      <a:r>
                        <a:rPr lang="en-US" sz="1200" dirty="0">
                          <a:solidFill>
                            <a:srgbClr val="3A4150"/>
                          </a:solidFill>
                          <a:latin typeface="Arial" pitchFamily="34" charset="0"/>
                          <a:ea typeface="Arial" pitchFamily="34" charset="-122"/>
                          <a:cs typeface="Arial" pitchFamily="34" charset="-120"/>
                        </a:rPr>
                        <a:t>£3,800 saved + gained</a:t>
                      </a:r>
                      <a:endParaRPr lang="en-US" sz="120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6" name="Text 3"/>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7" name="Text 4"/>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40</a:t>
            </a:r>
            <a:endParaRPr lang="en-US" sz="9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2">
    <p:bg>
      <p:bgPr>
        <a:solidFill>
          <a:srgbClr val="151F34"/>
        </a:solidFill>
        <a:effectLst/>
      </p:bgPr>
    </p:bg>
    <p:spTree>
      <p:nvGrpSpPr>
        <p:cNvPr id="1" name=""/>
        <p:cNvGrpSpPr/>
        <p:nvPr/>
      </p:nvGrpSpPr>
      <p:grpSpPr>
        <a:xfrm>
          <a:off x="0" y="0"/>
          <a:ext cx="0" cy="0"/>
          <a:chOff x="0" y="0"/>
          <a:chExt cx="0" cy="0"/>
        </a:xfrm>
      </p:grpSpPr>
      <p:pic>
        <p:nvPicPr>
          <p:cNvPr id="2" name="Image 0" descr="img/jannes-glas-0NaQQsLWLkA-unsplash.jpg"/>
          <p:cNvPicPr>
            <a:picLocks noChangeAspect="1"/>
          </p:cNvPicPr>
          <p:nvPr/>
        </p:nvPicPr>
        <p:blipFill>
          <a:blip r:embed="rId3"/>
          <a:stretch>
            <a:fillRect/>
          </a:stretch>
        </p:blipFill>
        <p:spPr>
          <a:xfrm>
            <a:off x="6903720" y="0"/>
            <a:ext cx="5285232" cy="6858000"/>
          </a:xfrm>
          <a:prstGeom prst="rect">
            <a:avLst/>
          </a:prstGeom>
        </p:spPr>
      </p:pic>
      <p:sp>
        <p:nvSpPr>
          <p:cNvPr id="3" name="Shape 0"/>
          <p:cNvSpPr/>
          <p:nvPr/>
        </p:nvSpPr>
        <p:spPr>
          <a:xfrm>
            <a:off x="6903720" y="0"/>
            <a:ext cx="5285232" cy="6858000"/>
          </a:xfrm>
          <a:prstGeom prst="rect">
            <a:avLst/>
          </a:prstGeom>
          <a:solidFill>
            <a:srgbClr val="151F34">
              <a:alpha val="75000"/>
            </a:srgbClr>
          </a:solidFill>
          <a:ln/>
        </p:spPr>
        <p:txBody>
          <a:bodyPr/>
          <a:lstStyle/>
          <a:p>
            <a:endParaRPr lang="en-US"/>
          </a:p>
        </p:txBody>
      </p:sp>
      <p:sp>
        <p:nvSpPr>
          <p:cNvPr id="4" name="Shape 1"/>
          <p:cNvSpPr/>
          <p:nvPr/>
        </p:nvSpPr>
        <p:spPr>
          <a:xfrm>
            <a:off x="0" y="0"/>
            <a:ext cx="6949440" cy="6858000"/>
          </a:xfrm>
          <a:prstGeom prst="rect">
            <a:avLst/>
          </a:prstGeom>
          <a:solidFill>
            <a:srgbClr val="151F34"/>
          </a:solidFill>
          <a:ln/>
        </p:spPr>
        <p:txBody>
          <a:bodyPr/>
          <a:lstStyle/>
          <a:p>
            <a:endParaRPr lang="en-US"/>
          </a:p>
        </p:txBody>
      </p:sp>
      <p:sp>
        <p:nvSpPr>
          <p:cNvPr id="5" name="Text 2"/>
          <p:cNvSpPr/>
          <p:nvPr/>
        </p:nvSpPr>
        <p:spPr>
          <a:xfrm>
            <a:off x="640080" y="2331720"/>
            <a:ext cx="2743200" cy="1188720"/>
          </a:xfrm>
          <a:prstGeom prst="rect">
            <a:avLst/>
          </a:prstGeom>
          <a:noFill/>
          <a:ln/>
        </p:spPr>
        <p:txBody>
          <a:bodyPr wrap="square" rtlCol="0" anchor="ctr"/>
          <a:lstStyle/>
          <a:p>
            <a:pPr marL="0" indent="0">
              <a:buNone/>
            </a:pPr>
            <a:r>
              <a:rPr lang="en-US" sz="7800" b="1" dirty="0">
                <a:solidFill>
                  <a:srgbClr val="1D2A45"/>
                </a:solidFill>
                <a:latin typeface="Arial" pitchFamily="34" charset="0"/>
                <a:ea typeface="Arial" pitchFamily="34" charset="-122"/>
                <a:cs typeface="Arial" pitchFamily="34" charset="-120"/>
              </a:rPr>
              <a:t>07</a:t>
            </a:r>
            <a:endParaRPr lang="en-US" sz="7800" dirty="0"/>
          </a:p>
        </p:txBody>
      </p:sp>
      <p:sp>
        <p:nvSpPr>
          <p:cNvPr id="6" name="Shape 3"/>
          <p:cNvSpPr/>
          <p:nvPr/>
        </p:nvSpPr>
        <p:spPr>
          <a:xfrm>
            <a:off x="685800" y="3611880"/>
            <a:ext cx="1005840" cy="0"/>
          </a:xfrm>
          <a:prstGeom prst="line">
            <a:avLst/>
          </a:prstGeom>
          <a:noFill/>
          <a:ln w="38100">
            <a:solidFill>
              <a:srgbClr val="C9932F"/>
            </a:solidFill>
            <a:prstDash val="solid"/>
          </a:ln>
        </p:spPr>
        <p:txBody>
          <a:bodyPr/>
          <a:lstStyle/>
          <a:p>
            <a:endParaRPr lang="en-US"/>
          </a:p>
        </p:txBody>
      </p:sp>
      <p:sp>
        <p:nvSpPr>
          <p:cNvPr id="7" name="Text 4"/>
          <p:cNvSpPr/>
          <p:nvPr/>
        </p:nvSpPr>
        <p:spPr>
          <a:xfrm>
            <a:off x="640080" y="3703320"/>
            <a:ext cx="5943600" cy="1371600"/>
          </a:xfrm>
          <a:prstGeom prst="rect">
            <a:avLst/>
          </a:prstGeom>
          <a:noFill/>
          <a:ln/>
        </p:spPr>
        <p:txBody>
          <a:bodyPr wrap="square" rtlCol="0" anchor="ctr"/>
          <a:lstStyle/>
          <a:p>
            <a:pPr marL="0" indent="0">
              <a:buNone/>
            </a:pPr>
            <a:r>
              <a:rPr lang="en-US" sz="3400" b="1" dirty="0">
                <a:solidFill>
                  <a:srgbClr val="FFFFFF"/>
                </a:solidFill>
                <a:latin typeface="Arial" pitchFamily="34" charset="0"/>
                <a:ea typeface="Arial" pitchFamily="34" charset="-122"/>
                <a:cs typeface="Arial" pitchFamily="34" charset="-120"/>
              </a:rPr>
              <a:t>Using AI for Fundraising</a:t>
            </a:r>
            <a:endParaRPr lang="en-US" sz="3400" dirty="0"/>
          </a:p>
        </p:txBody>
      </p:sp>
      <p:sp>
        <p:nvSpPr>
          <p:cNvPr id="8" name="Text 5"/>
          <p:cNvSpPr/>
          <p:nvPr/>
        </p:nvSpPr>
        <p:spPr>
          <a:xfrm>
            <a:off x="640080" y="4892040"/>
            <a:ext cx="5852160" cy="914400"/>
          </a:xfrm>
          <a:prstGeom prst="rect">
            <a:avLst/>
          </a:prstGeom>
          <a:noFill/>
          <a:ln/>
        </p:spPr>
        <p:txBody>
          <a:bodyPr wrap="square" rtlCol="0" anchor="ctr"/>
          <a:lstStyle/>
          <a:p>
            <a:pPr marL="0" indent="0">
              <a:buNone/>
            </a:pPr>
            <a:r>
              <a:rPr lang="en-US" sz="1450" dirty="0">
                <a:solidFill>
                  <a:srgbClr val="C6CCD8"/>
                </a:solidFill>
                <a:latin typeface="Arial" pitchFamily="34" charset="0"/>
                <a:ea typeface="Arial" pitchFamily="34" charset="-122"/>
                <a:cs typeface="Arial" pitchFamily="34" charset="-120"/>
              </a:rPr>
              <a:t>A genuinely useful assistant, if you know where the line is.</a:t>
            </a:r>
            <a:endParaRPr lang="en-US" sz="1450" dirty="0"/>
          </a:p>
        </p:txBody>
      </p:sp>
      <p:sp>
        <p:nvSpPr>
          <p:cNvPr id="9" name="Text 6"/>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10" name="Text 7"/>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41</a:t>
            </a:r>
            <a:endParaRPr lang="en-US" sz="9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170432"/>
          </a:xfrm>
          <a:prstGeom prst="rect">
            <a:avLst/>
          </a:prstGeom>
          <a:solidFill>
            <a:srgbClr val="EEF0F4"/>
          </a:solidFill>
          <a:ln/>
        </p:spPr>
        <p:txBody>
          <a:bodyPr/>
          <a:lstStyle/>
          <a:p>
            <a:endParaRPr lang="en-US"/>
          </a:p>
        </p:txBody>
      </p:sp>
      <p:sp>
        <p:nvSpPr>
          <p:cNvPr id="3" name="Text 1"/>
          <p:cNvSpPr/>
          <p:nvPr/>
        </p:nvSpPr>
        <p:spPr>
          <a:xfrm>
            <a:off x="548640" y="292608"/>
            <a:ext cx="9144000" cy="274320"/>
          </a:xfrm>
          <a:prstGeom prst="rect">
            <a:avLst/>
          </a:prstGeom>
          <a:noFill/>
          <a:ln/>
        </p:spPr>
        <p:txBody>
          <a:bodyPr wrap="square" rtlCol="0" anchor="ctr"/>
          <a:lstStyle/>
          <a:p>
            <a:pPr marL="0" indent="0">
              <a:buNone/>
            </a:pPr>
            <a:r>
              <a:rPr lang="en-US" sz="1200" b="1" kern="0" spc="150" dirty="0">
                <a:solidFill>
                  <a:srgbClr val="C9932F"/>
                </a:solidFill>
                <a:latin typeface="Arial" pitchFamily="34" charset="0"/>
                <a:ea typeface="Arial" pitchFamily="34" charset="-122"/>
                <a:cs typeface="Arial" pitchFamily="34" charset="-120"/>
              </a:rPr>
              <a:t>THE PRACTICAL USES</a:t>
            </a:r>
            <a:endParaRPr lang="en-US" sz="1200" dirty="0"/>
          </a:p>
        </p:txBody>
      </p:sp>
      <p:sp>
        <p:nvSpPr>
          <p:cNvPr id="4" name="Text 2"/>
          <p:cNvSpPr/>
          <p:nvPr/>
        </p:nvSpPr>
        <p:spPr>
          <a:xfrm>
            <a:off x="548640" y="548640"/>
            <a:ext cx="11064240" cy="594360"/>
          </a:xfrm>
          <a:prstGeom prst="rect">
            <a:avLst/>
          </a:prstGeom>
          <a:noFill/>
          <a:ln/>
        </p:spPr>
        <p:txBody>
          <a:bodyPr wrap="square" rtlCol="0" anchor="ctr"/>
          <a:lstStyle/>
          <a:p>
            <a:pPr marL="0" indent="0">
              <a:buNone/>
            </a:pPr>
            <a:r>
              <a:rPr lang="en-US" sz="2700" b="1" dirty="0">
                <a:solidFill>
                  <a:srgbClr val="151F34"/>
                </a:solidFill>
                <a:latin typeface="Arial" pitchFamily="34" charset="0"/>
                <a:ea typeface="Arial" pitchFamily="34" charset="-122"/>
                <a:cs typeface="Arial" pitchFamily="34" charset="-120"/>
              </a:rPr>
              <a:t>Ways to Use AI Tools</a:t>
            </a:r>
            <a:endParaRPr lang="en-US" sz="2700" dirty="0"/>
          </a:p>
        </p:txBody>
      </p:sp>
      <p:sp>
        <p:nvSpPr>
          <p:cNvPr id="5" name="Text 3"/>
          <p:cNvSpPr/>
          <p:nvPr/>
        </p:nvSpPr>
        <p:spPr>
          <a:xfrm>
            <a:off x="685800" y="1554480"/>
            <a:ext cx="5278120" cy="4480560"/>
          </a:xfrm>
          <a:prstGeom prst="rect">
            <a:avLst/>
          </a:prstGeom>
          <a:noFill/>
          <a:ln/>
        </p:spPr>
        <p:txBody>
          <a:bodyPr wrap="square" rtlCol="0" anchor="t"/>
          <a:lstStyle/>
          <a:p>
            <a:pPr marL="342900" indent="-342900">
              <a:lnSpc>
                <a:spcPct val="115000"/>
              </a:lnSpc>
              <a:spcAft>
                <a:spcPts val="800"/>
              </a:spcAft>
              <a:buSzPct val="100000"/>
              <a:buChar char="▪"/>
            </a:pPr>
            <a:r>
              <a:rPr lang="en-US" sz="1350" dirty="0">
                <a:solidFill>
                  <a:srgbClr val="3A4150"/>
                </a:solidFill>
                <a:latin typeface="Arial" pitchFamily="34" charset="0"/>
                <a:ea typeface="Arial" pitchFamily="34" charset="-122"/>
                <a:cs typeface="Arial" pitchFamily="34" charset="-120"/>
              </a:rPr>
              <a:t>Start with a blank page: draft initial ideas or a first version of a document</a:t>
            </a:r>
            <a:endParaRPr lang="en-US" sz="1350" dirty="0"/>
          </a:p>
          <a:p>
            <a:pPr marL="342900" indent="-342900">
              <a:lnSpc>
                <a:spcPct val="115000"/>
              </a:lnSpc>
              <a:spcAft>
                <a:spcPts val="800"/>
              </a:spcAft>
              <a:buSzPct val="100000"/>
              <a:buChar char="▪"/>
            </a:pPr>
            <a:r>
              <a:rPr lang="en-US" sz="1350" dirty="0">
                <a:solidFill>
                  <a:srgbClr val="3A4150"/>
                </a:solidFill>
                <a:latin typeface="Arial" pitchFamily="34" charset="0"/>
                <a:ea typeface="Arial" pitchFamily="34" charset="-122"/>
                <a:cs typeface="Arial" pitchFamily="34" charset="-120"/>
              </a:rPr>
              <a:t>Refine your work: polish and strengthen a nearly finished piece</a:t>
            </a:r>
            <a:endParaRPr lang="en-US" sz="1350" dirty="0"/>
          </a:p>
          <a:p>
            <a:pPr marL="342900" indent="-342900">
              <a:lnSpc>
                <a:spcPct val="115000"/>
              </a:lnSpc>
              <a:spcAft>
                <a:spcPts val="800"/>
              </a:spcAft>
              <a:buSzPct val="100000"/>
              <a:buChar char="▪"/>
            </a:pPr>
            <a:r>
              <a:rPr lang="en-US" sz="1350" dirty="0">
                <a:solidFill>
                  <a:srgbClr val="3A4150"/>
                </a:solidFill>
                <a:latin typeface="Arial" pitchFamily="34" charset="0"/>
                <a:ea typeface="Arial" pitchFamily="34" charset="-122"/>
                <a:cs typeface="Arial" pitchFamily="34" charset="-120"/>
              </a:rPr>
              <a:t>Reduce word count and summarise long articles or reports for different audiences</a:t>
            </a:r>
            <a:endParaRPr lang="en-US" sz="1350" dirty="0"/>
          </a:p>
          <a:p>
            <a:pPr marL="342900" indent="-342900">
              <a:lnSpc>
                <a:spcPct val="115000"/>
              </a:lnSpc>
              <a:spcAft>
                <a:spcPts val="800"/>
              </a:spcAft>
              <a:buSzPct val="100000"/>
              <a:buChar char="▪"/>
            </a:pPr>
            <a:r>
              <a:rPr lang="en-US" sz="1350" dirty="0">
                <a:solidFill>
                  <a:srgbClr val="3A4150"/>
                </a:solidFill>
                <a:latin typeface="Arial" pitchFamily="34" charset="0"/>
                <a:ea typeface="Arial" pitchFamily="34" charset="-122"/>
                <a:cs typeface="Arial" pitchFamily="34" charset="-120"/>
              </a:rPr>
              <a:t>Write sharper headlines, not just headings, to actually engage a reader</a:t>
            </a:r>
            <a:endParaRPr lang="en-US" sz="1350" dirty="0"/>
          </a:p>
          <a:p>
            <a:pPr marL="342900" indent="-342900">
              <a:lnSpc>
                <a:spcPct val="115000"/>
              </a:lnSpc>
              <a:spcAft>
                <a:spcPts val="800"/>
              </a:spcAft>
              <a:buSzPct val="100000"/>
              <a:buChar char="▪"/>
            </a:pPr>
            <a:r>
              <a:rPr lang="en-US" sz="1350" dirty="0">
                <a:solidFill>
                  <a:srgbClr val="3A4150"/>
                </a:solidFill>
                <a:latin typeface="Arial" pitchFamily="34" charset="0"/>
                <a:ea typeface="Arial" pitchFamily="34" charset="-122"/>
                <a:cs typeface="Arial" pitchFamily="34" charset="-120"/>
              </a:rPr>
              <a:t>Simplify and improve readability for a specific audience (a funder, a Year 5 class, a donor)</a:t>
            </a:r>
            <a:endParaRPr lang="en-US" sz="1350" dirty="0"/>
          </a:p>
          <a:p>
            <a:pPr marL="342900" indent="-342900">
              <a:lnSpc>
                <a:spcPct val="115000"/>
              </a:lnSpc>
              <a:spcAft>
                <a:spcPts val="800"/>
              </a:spcAft>
              <a:buSzPct val="100000"/>
              <a:buChar char="▪"/>
            </a:pPr>
            <a:r>
              <a:rPr lang="en-US" sz="1350" dirty="0">
                <a:solidFill>
                  <a:srgbClr val="3A4150"/>
                </a:solidFill>
                <a:latin typeface="Arial" pitchFamily="34" charset="0"/>
                <a:ea typeface="Arial" pitchFamily="34" charset="-122"/>
                <a:cs typeface="Arial" pitchFamily="34" charset="-120"/>
              </a:rPr>
              <a:t>Adjust the tone (emotive, formal, inspirational) or the style (academic, conversational)</a:t>
            </a:r>
            <a:endParaRPr lang="en-US" sz="1350" dirty="0"/>
          </a:p>
          <a:p>
            <a:pPr marL="342900" indent="-342900">
              <a:lnSpc>
                <a:spcPct val="115000"/>
              </a:lnSpc>
              <a:buSzPct val="100000"/>
              <a:buChar char="▪"/>
            </a:pPr>
            <a:r>
              <a:rPr lang="en-US" sz="1350" dirty="0">
                <a:solidFill>
                  <a:srgbClr val="3A4150"/>
                </a:solidFill>
                <a:latin typeface="Arial" pitchFamily="34" charset="0"/>
                <a:ea typeface="Arial" pitchFamily="34" charset="-122"/>
                <a:cs typeface="Arial" pitchFamily="34" charset="-120"/>
              </a:rPr>
              <a:t>Brainstorm creative ideas, or work through a problem-solving framework like Six Thinking Hats or Five Whys</a:t>
            </a:r>
            <a:endParaRPr lang="en-US" sz="1350" dirty="0"/>
          </a:p>
        </p:txBody>
      </p:sp>
      <p:sp>
        <p:nvSpPr>
          <p:cNvPr id="6" name="Text 4"/>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7" name="Text 5"/>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42</a:t>
            </a:r>
            <a:endParaRPr lang="en-US" sz="900" dirty="0"/>
          </a:p>
        </p:txBody>
      </p:sp>
      <p:pic>
        <p:nvPicPr>
          <p:cNvPr id="10" name="Picture 9">
            <a:extLst>
              <a:ext uri="{FF2B5EF4-FFF2-40B4-BE49-F238E27FC236}">
                <a16:creationId xmlns:a16="http://schemas.microsoft.com/office/drawing/2014/main" id="{12B1C921-5E00-B856-01F6-7D65AADEC3D8}"/>
              </a:ext>
            </a:extLst>
          </p:cNvPr>
          <p:cNvPicPr>
            <a:picLocks noChangeAspect="1"/>
          </p:cNvPicPr>
          <p:nvPr/>
        </p:nvPicPr>
        <p:blipFill>
          <a:blip r:embed="rId3"/>
          <a:stretch>
            <a:fillRect/>
          </a:stretch>
        </p:blipFill>
        <p:spPr>
          <a:xfrm>
            <a:off x="7405963" y="213869"/>
            <a:ext cx="4234349" cy="6351523"/>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170432"/>
          </a:xfrm>
          <a:prstGeom prst="rect">
            <a:avLst/>
          </a:prstGeom>
          <a:solidFill>
            <a:srgbClr val="EEF0F4"/>
          </a:solidFill>
          <a:ln/>
        </p:spPr>
        <p:txBody>
          <a:bodyPr/>
          <a:lstStyle/>
          <a:p>
            <a:endParaRPr lang="en-US"/>
          </a:p>
        </p:txBody>
      </p:sp>
      <p:sp>
        <p:nvSpPr>
          <p:cNvPr id="3" name="Text 1"/>
          <p:cNvSpPr/>
          <p:nvPr/>
        </p:nvSpPr>
        <p:spPr>
          <a:xfrm>
            <a:off x="548640" y="292608"/>
            <a:ext cx="9144000" cy="274320"/>
          </a:xfrm>
          <a:prstGeom prst="rect">
            <a:avLst/>
          </a:prstGeom>
          <a:noFill/>
          <a:ln/>
        </p:spPr>
        <p:txBody>
          <a:bodyPr wrap="square" rtlCol="0" anchor="ctr"/>
          <a:lstStyle/>
          <a:p>
            <a:pPr marL="0" indent="0">
              <a:buNone/>
            </a:pPr>
            <a:r>
              <a:rPr lang="en-US" sz="1200" b="1" kern="0" spc="150" dirty="0">
                <a:solidFill>
                  <a:srgbClr val="C9932F"/>
                </a:solidFill>
                <a:latin typeface="Arial" pitchFamily="34" charset="0"/>
                <a:ea typeface="Arial" pitchFamily="34" charset="-122"/>
                <a:cs typeface="Arial" pitchFamily="34" charset="-120"/>
              </a:rPr>
              <a:t>APPROACH WITH CAUTION</a:t>
            </a:r>
            <a:endParaRPr lang="en-US" sz="1200" dirty="0"/>
          </a:p>
        </p:txBody>
      </p:sp>
      <p:sp>
        <p:nvSpPr>
          <p:cNvPr id="4" name="Text 2"/>
          <p:cNvSpPr/>
          <p:nvPr/>
        </p:nvSpPr>
        <p:spPr>
          <a:xfrm>
            <a:off x="548640" y="548640"/>
            <a:ext cx="11064240" cy="594360"/>
          </a:xfrm>
          <a:prstGeom prst="rect">
            <a:avLst/>
          </a:prstGeom>
          <a:noFill/>
          <a:ln/>
        </p:spPr>
        <p:txBody>
          <a:bodyPr wrap="square" rtlCol="0" anchor="ctr"/>
          <a:lstStyle/>
          <a:p>
            <a:pPr marL="0" indent="0">
              <a:buNone/>
            </a:pPr>
            <a:r>
              <a:rPr lang="en-US" sz="2700" b="1" dirty="0">
                <a:solidFill>
                  <a:srgbClr val="151F34"/>
                </a:solidFill>
                <a:latin typeface="Arial" pitchFamily="34" charset="0"/>
                <a:ea typeface="Arial" pitchFamily="34" charset="-122"/>
                <a:cs typeface="Arial" pitchFamily="34" charset="-120"/>
              </a:rPr>
              <a:t>What AI Can't Do For You</a:t>
            </a:r>
            <a:endParaRPr lang="en-US" sz="2700" dirty="0"/>
          </a:p>
        </p:txBody>
      </p:sp>
      <p:sp>
        <p:nvSpPr>
          <p:cNvPr id="5" name="Shape 3"/>
          <p:cNvSpPr/>
          <p:nvPr/>
        </p:nvSpPr>
        <p:spPr>
          <a:xfrm>
            <a:off x="548640" y="1508760"/>
            <a:ext cx="5349240" cy="502920"/>
          </a:xfrm>
          <a:prstGeom prst="rect">
            <a:avLst/>
          </a:prstGeom>
          <a:solidFill>
            <a:srgbClr val="151F34"/>
          </a:solidFill>
          <a:ln/>
        </p:spPr>
        <p:txBody>
          <a:bodyPr/>
          <a:lstStyle/>
          <a:p>
            <a:endParaRPr lang="en-US"/>
          </a:p>
        </p:txBody>
      </p:sp>
      <p:sp>
        <p:nvSpPr>
          <p:cNvPr id="6" name="Text 4"/>
          <p:cNvSpPr/>
          <p:nvPr/>
        </p:nvSpPr>
        <p:spPr>
          <a:xfrm>
            <a:off x="731520" y="1508760"/>
            <a:ext cx="5029200" cy="502920"/>
          </a:xfrm>
          <a:prstGeom prst="rect">
            <a:avLst/>
          </a:prstGeom>
          <a:noFill/>
          <a:ln/>
        </p:spPr>
        <p:txBody>
          <a:bodyPr wrap="square" rtlCol="0" anchor="ctr"/>
          <a:lstStyle/>
          <a:p>
            <a:pPr marL="0" indent="0">
              <a:buNone/>
            </a:pPr>
            <a:r>
              <a:rPr lang="en-US" sz="1500" b="1" dirty="0">
                <a:solidFill>
                  <a:srgbClr val="FFFFFF"/>
                </a:solidFill>
                <a:latin typeface="Arial" pitchFamily="34" charset="0"/>
                <a:ea typeface="Arial" pitchFamily="34" charset="-122"/>
                <a:cs typeface="Arial" pitchFamily="34" charset="-120"/>
              </a:rPr>
              <a:t>AI doesn't know your club</a:t>
            </a:r>
            <a:endParaRPr lang="en-US" sz="1500" dirty="0"/>
          </a:p>
        </p:txBody>
      </p:sp>
      <p:sp>
        <p:nvSpPr>
          <p:cNvPr id="7" name="Text 5"/>
          <p:cNvSpPr/>
          <p:nvPr/>
        </p:nvSpPr>
        <p:spPr>
          <a:xfrm>
            <a:off x="685800" y="2148840"/>
            <a:ext cx="5120640" cy="3931920"/>
          </a:xfrm>
          <a:prstGeom prst="rect">
            <a:avLst/>
          </a:prstGeom>
          <a:noFill/>
          <a:ln/>
        </p:spPr>
        <p:txBody>
          <a:bodyPr wrap="square" rtlCol="0" anchor="t"/>
          <a:lstStyle/>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It doesn't understand the specific context, history and needs of your club or community</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Only your club can explain the impact you have locally, the people you support, and the challenges you actually face</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Funders are looking for authentic, specific stories, not generic descriptions</a:t>
            </a:r>
            <a:endParaRPr lang="en-US" sz="1350" dirty="0"/>
          </a:p>
        </p:txBody>
      </p:sp>
      <p:sp>
        <p:nvSpPr>
          <p:cNvPr id="8" name="Shape 6"/>
          <p:cNvSpPr/>
          <p:nvPr/>
        </p:nvSpPr>
        <p:spPr>
          <a:xfrm>
            <a:off x="6291072" y="1508760"/>
            <a:ext cx="5349240" cy="502920"/>
          </a:xfrm>
          <a:prstGeom prst="rect">
            <a:avLst/>
          </a:prstGeom>
          <a:solidFill>
            <a:srgbClr val="151F34"/>
          </a:solidFill>
          <a:ln/>
        </p:spPr>
        <p:txBody>
          <a:bodyPr/>
          <a:lstStyle/>
          <a:p>
            <a:endParaRPr lang="en-US"/>
          </a:p>
        </p:txBody>
      </p:sp>
      <p:sp>
        <p:nvSpPr>
          <p:cNvPr id="9" name="Text 7"/>
          <p:cNvSpPr/>
          <p:nvPr/>
        </p:nvSpPr>
        <p:spPr>
          <a:xfrm>
            <a:off x="6473952" y="1508760"/>
            <a:ext cx="5029200" cy="502920"/>
          </a:xfrm>
          <a:prstGeom prst="rect">
            <a:avLst/>
          </a:prstGeom>
          <a:noFill/>
          <a:ln/>
        </p:spPr>
        <p:txBody>
          <a:bodyPr wrap="square" rtlCol="0" anchor="ctr"/>
          <a:lstStyle/>
          <a:p>
            <a:pPr marL="0" indent="0">
              <a:buNone/>
            </a:pPr>
            <a:r>
              <a:rPr lang="en-US" sz="1500" b="1" dirty="0">
                <a:solidFill>
                  <a:srgbClr val="FFFFFF"/>
                </a:solidFill>
                <a:latin typeface="Arial" pitchFamily="34" charset="0"/>
                <a:ea typeface="Arial" pitchFamily="34" charset="-122"/>
                <a:cs typeface="Arial" pitchFamily="34" charset="-120"/>
              </a:rPr>
              <a:t>AI can sound generic</a:t>
            </a:r>
            <a:endParaRPr lang="en-US" sz="1500" dirty="0"/>
          </a:p>
        </p:txBody>
      </p:sp>
      <p:sp>
        <p:nvSpPr>
          <p:cNvPr id="10" name="Text 8"/>
          <p:cNvSpPr/>
          <p:nvPr/>
        </p:nvSpPr>
        <p:spPr>
          <a:xfrm>
            <a:off x="6428232" y="2148840"/>
            <a:ext cx="5120640" cy="3931920"/>
          </a:xfrm>
          <a:prstGeom prst="rect">
            <a:avLst/>
          </a:prstGeom>
          <a:noFill/>
          <a:ln/>
        </p:spPr>
        <p:txBody>
          <a:bodyPr wrap="square" rtlCol="0" anchor="t"/>
          <a:lstStyle/>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Funding assessors read many applications. Text that's entirely AI-generated often sounds polished but hollow, which reduces credibility</a:t>
            </a:r>
            <a:endParaRPr lang="en-US" sz="1350" dirty="0"/>
          </a:p>
          <a:p>
            <a:pPr marL="203200" indent="-203200">
              <a:lnSpc>
                <a:spcPct val="112000"/>
              </a:lnSpc>
              <a:spcAft>
                <a:spcPts val="1000"/>
              </a:spcAft>
              <a:buSzPct val="100000"/>
              <a:buChar char="▪"/>
            </a:pPr>
            <a:r>
              <a:rPr lang="en-US" sz="1350" dirty="0">
                <a:solidFill>
                  <a:srgbClr val="3A4150"/>
                </a:solidFill>
                <a:latin typeface="Arial" pitchFamily="34" charset="0"/>
                <a:ea typeface="Arial" pitchFamily="34" charset="-122"/>
                <a:cs typeface="Arial" pitchFamily="34" charset="-120"/>
              </a:rPr>
              <a:t>Strong applications include real examples, local context, evidence of need and specific detail, all of which have to come from your club</a:t>
            </a:r>
            <a:endParaRPr lang="en-US" sz="1350" dirty="0"/>
          </a:p>
        </p:txBody>
      </p:sp>
      <p:sp>
        <p:nvSpPr>
          <p:cNvPr id="11" name="Text 9"/>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12" name="Text 10"/>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43</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170432"/>
          </a:xfrm>
          <a:prstGeom prst="rect">
            <a:avLst/>
          </a:prstGeom>
          <a:solidFill>
            <a:srgbClr val="EEF0F4"/>
          </a:solidFill>
          <a:ln/>
        </p:spPr>
        <p:txBody>
          <a:bodyPr/>
          <a:lstStyle/>
          <a:p>
            <a:endParaRPr lang="en-US"/>
          </a:p>
        </p:txBody>
      </p:sp>
      <p:sp>
        <p:nvSpPr>
          <p:cNvPr id="3" name="Text 1"/>
          <p:cNvSpPr/>
          <p:nvPr/>
        </p:nvSpPr>
        <p:spPr>
          <a:xfrm>
            <a:off x="548640" y="292608"/>
            <a:ext cx="9144000" cy="274320"/>
          </a:xfrm>
          <a:prstGeom prst="rect">
            <a:avLst/>
          </a:prstGeom>
          <a:noFill/>
          <a:ln/>
        </p:spPr>
        <p:txBody>
          <a:bodyPr wrap="square" rtlCol="0" anchor="ctr"/>
          <a:lstStyle/>
          <a:p>
            <a:pPr marL="0" indent="0">
              <a:buNone/>
            </a:pPr>
            <a:r>
              <a:rPr lang="en-US" sz="1200" b="1" kern="0" spc="150" dirty="0">
                <a:solidFill>
                  <a:srgbClr val="C9932F"/>
                </a:solidFill>
                <a:latin typeface="Arial" pitchFamily="34" charset="0"/>
                <a:ea typeface="Arial" pitchFamily="34" charset="-122"/>
                <a:cs typeface="Arial" pitchFamily="34" charset="-120"/>
              </a:rPr>
              <a:t>THE SENSIBLE MIDDLE GROUND</a:t>
            </a:r>
            <a:endParaRPr lang="en-US" sz="1200" dirty="0"/>
          </a:p>
        </p:txBody>
      </p:sp>
      <p:sp>
        <p:nvSpPr>
          <p:cNvPr id="4" name="Text 2"/>
          <p:cNvSpPr/>
          <p:nvPr/>
        </p:nvSpPr>
        <p:spPr>
          <a:xfrm>
            <a:off x="548640" y="548640"/>
            <a:ext cx="11064240" cy="594360"/>
          </a:xfrm>
          <a:prstGeom prst="rect">
            <a:avLst/>
          </a:prstGeom>
          <a:noFill/>
          <a:ln/>
        </p:spPr>
        <p:txBody>
          <a:bodyPr wrap="square" rtlCol="0" anchor="ctr"/>
          <a:lstStyle/>
          <a:p>
            <a:pPr marL="0" indent="0">
              <a:buNone/>
            </a:pPr>
            <a:r>
              <a:rPr lang="en-US" sz="2700" b="1" dirty="0">
                <a:solidFill>
                  <a:srgbClr val="151F34"/>
                </a:solidFill>
                <a:latin typeface="Arial" pitchFamily="34" charset="0"/>
                <a:ea typeface="Arial" pitchFamily="34" charset="-122"/>
                <a:cs typeface="Arial" pitchFamily="34" charset="-120"/>
              </a:rPr>
              <a:t>A Good Approach</a:t>
            </a:r>
            <a:endParaRPr lang="en-US" sz="2700" dirty="0"/>
          </a:p>
        </p:txBody>
      </p:sp>
      <p:sp>
        <p:nvSpPr>
          <p:cNvPr id="5" name="Text 3"/>
          <p:cNvSpPr/>
          <p:nvPr/>
        </p:nvSpPr>
        <p:spPr>
          <a:xfrm>
            <a:off x="685800" y="1554480"/>
            <a:ext cx="3845560" cy="4480560"/>
          </a:xfrm>
          <a:prstGeom prst="rect">
            <a:avLst/>
          </a:prstGeom>
          <a:noFill/>
          <a:ln/>
        </p:spPr>
        <p:txBody>
          <a:bodyPr wrap="square" rtlCol="0" anchor="t"/>
          <a:lstStyle/>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Use AI as a support tool, not as the author of your funding application</a:t>
            </a:r>
            <a:endParaRPr lang="en-US" sz="1500" dirty="0"/>
          </a:p>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Start with your own ideas and information, always</a:t>
            </a:r>
            <a:endParaRPr lang="en-US" sz="1500" dirty="0"/>
          </a:p>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Use AI to improve structure or clarity once you have a first draft</a:t>
            </a:r>
            <a:endParaRPr lang="en-US" sz="1500" dirty="0"/>
          </a:p>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Edit the response so it genuinely reflects your club's voice and experience</a:t>
            </a:r>
            <a:endParaRPr lang="en-US" sz="1500" dirty="0"/>
          </a:p>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Double-check every fact and funding criterion before you submit, AI can get details wrong with total confidence</a:t>
            </a:r>
            <a:endParaRPr lang="en-US" sz="1500" dirty="0"/>
          </a:p>
        </p:txBody>
      </p:sp>
      <p:sp>
        <p:nvSpPr>
          <p:cNvPr id="6" name="Shape 4"/>
          <p:cNvSpPr/>
          <p:nvPr/>
        </p:nvSpPr>
        <p:spPr>
          <a:xfrm>
            <a:off x="548640" y="5989320"/>
            <a:ext cx="11109960" cy="457200"/>
          </a:xfrm>
          <a:prstGeom prst="rect">
            <a:avLst/>
          </a:prstGeom>
          <a:solidFill>
            <a:srgbClr val="151F34">
              <a:alpha val="8000"/>
            </a:srgbClr>
          </a:solidFill>
          <a:ln w="9525">
            <a:solidFill>
              <a:srgbClr val="D8DCE3"/>
            </a:solidFill>
            <a:prstDash val="solid"/>
          </a:ln>
        </p:spPr>
        <p:txBody>
          <a:bodyPr/>
          <a:lstStyle/>
          <a:p>
            <a:endParaRPr lang="en-US"/>
          </a:p>
        </p:txBody>
      </p:sp>
      <p:sp>
        <p:nvSpPr>
          <p:cNvPr id="7" name="Text 5"/>
          <p:cNvSpPr/>
          <p:nvPr/>
        </p:nvSpPr>
        <p:spPr>
          <a:xfrm>
            <a:off x="777240" y="5989320"/>
            <a:ext cx="10698480" cy="457200"/>
          </a:xfrm>
          <a:prstGeom prst="rect">
            <a:avLst/>
          </a:prstGeom>
          <a:noFill/>
          <a:ln/>
        </p:spPr>
        <p:txBody>
          <a:bodyPr wrap="square" rtlCol="0" anchor="ctr"/>
          <a:lstStyle/>
          <a:p>
            <a:pPr marL="0" indent="0">
              <a:buNone/>
            </a:pPr>
            <a:r>
              <a:rPr lang="en-US" sz="1100" i="1" dirty="0">
                <a:solidFill>
                  <a:srgbClr val="3A4150"/>
                </a:solidFill>
                <a:latin typeface="Arial" pitchFamily="34" charset="0"/>
                <a:ea typeface="Arial" pitchFamily="34" charset="-122"/>
                <a:cs typeface="Arial" pitchFamily="34" charset="-120"/>
              </a:rPr>
              <a:t>Think of AI as a helpful assistant, not a substitute for the knowledge and passion already inside your club.</a:t>
            </a:r>
            <a:endParaRPr lang="en-US" sz="1100" dirty="0"/>
          </a:p>
        </p:txBody>
      </p:sp>
      <p:sp>
        <p:nvSpPr>
          <p:cNvPr id="8" name="Text 6"/>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9" name="Text 7"/>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44</a:t>
            </a:r>
            <a:endParaRPr lang="en-US" sz="900" dirty="0"/>
          </a:p>
        </p:txBody>
      </p:sp>
      <p:pic>
        <p:nvPicPr>
          <p:cNvPr id="12" name="Picture 11">
            <a:extLst>
              <a:ext uri="{FF2B5EF4-FFF2-40B4-BE49-F238E27FC236}">
                <a16:creationId xmlns:a16="http://schemas.microsoft.com/office/drawing/2014/main" id="{8B5D778F-D41F-7B43-D2C7-455ABE4BC040}"/>
              </a:ext>
            </a:extLst>
          </p:cNvPr>
          <p:cNvPicPr>
            <a:picLocks noChangeAspect="1"/>
          </p:cNvPicPr>
          <p:nvPr/>
        </p:nvPicPr>
        <p:blipFill>
          <a:blip r:embed="rId3"/>
          <a:stretch>
            <a:fillRect/>
          </a:stretch>
        </p:blipFill>
        <p:spPr>
          <a:xfrm>
            <a:off x="5374640" y="1463040"/>
            <a:ext cx="6278880" cy="41859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05840"/>
          </a:xfrm>
          <a:prstGeom prst="rect">
            <a:avLst/>
          </a:prstGeom>
          <a:solidFill>
            <a:srgbClr val="EEF0F4"/>
          </a:solidFill>
          <a:ln/>
        </p:spPr>
        <p:txBody>
          <a:bodyPr/>
          <a:lstStyle/>
          <a:p>
            <a:endParaRPr lang="en-US"/>
          </a:p>
        </p:txBody>
      </p:sp>
      <p:sp>
        <p:nvSpPr>
          <p:cNvPr id="3" name="Text 1"/>
          <p:cNvSpPr/>
          <p:nvPr/>
        </p:nvSpPr>
        <p:spPr>
          <a:xfrm>
            <a:off x="457200" y="219456"/>
            <a:ext cx="9144000" cy="274320"/>
          </a:xfrm>
          <a:prstGeom prst="rect">
            <a:avLst/>
          </a:prstGeom>
          <a:noFill/>
          <a:ln/>
        </p:spPr>
        <p:txBody>
          <a:bodyPr wrap="square" rtlCol="0" anchor="ctr"/>
          <a:lstStyle/>
          <a:p>
            <a:pPr marL="0" indent="0">
              <a:buNone/>
            </a:pPr>
            <a:r>
              <a:rPr lang="en-US" sz="1200" b="1" kern="0" spc="150" dirty="0">
                <a:solidFill>
                  <a:srgbClr val="C9932F"/>
                </a:solidFill>
                <a:latin typeface="Arial" pitchFamily="34" charset="0"/>
                <a:ea typeface="Arial" pitchFamily="34" charset="-122"/>
                <a:cs typeface="Arial" pitchFamily="34" charset="-120"/>
              </a:rPr>
              <a:t>A STARTING TOOLKIT</a:t>
            </a:r>
            <a:endParaRPr lang="en-US" sz="1200" dirty="0"/>
          </a:p>
        </p:txBody>
      </p:sp>
      <p:sp>
        <p:nvSpPr>
          <p:cNvPr id="4" name="Text 2"/>
          <p:cNvSpPr/>
          <p:nvPr/>
        </p:nvSpPr>
        <p:spPr>
          <a:xfrm>
            <a:off x="457200" y="438912"/>
            <a:ext cx="11247120" cy="502920"/>
          </a:xfrm>
          <a:prstGeom prst="rect">
            <a:avLst/>
          </a:prstGeom>
          <a:noFill/>
          <a:ln/>
        </p:spPr>
        <p:txBody>
          <a:bodyPr wrap="square" rtlCol="0" anchor="ctr"/>
          <a:lstStyle/>
          <a:p>
            <a:pPr marL="0" indent="0">
              <a:buNone/>
            </a:pPr>
            <a:r>
              <a:rPr lang="en-US" sz="2200" b="1" dirty="0">
                <a:solidFill>
                  <a:srgbClr val="151F34"/>
                </a:solidFill>
                <a:latin typeface="Arial" pitchFamily="34" charset="0"/>
                <a:ea typeface="Arial" pitchFamily="34" charset="-122"/>
                <a:cs typeface="Arial" pitchFamily="34" charset="-120"/>
              </a:rPr>
              <a:t>AI Tools Fundraisers Are Using</a:t>
            </a:r>
            <a:endParaRPr lang="en-US" sz="2200" dirty="0"/>
          </a:p>
        </p:txBody>
      </p:sp>
      <p:graphicFrame>
        <p:nvGraphicFramePr>
          <p:cNvPr id="47" name="Table 0"/>
          <p:cNvGraphicFramePr>
            <a:graphicFrameLocks noGrp="1"/>
          </p:cNvGraphicFramePr>
          <p:nvPr>
            <p:extLst>
              <p:ext uri="{D42A27DB-BD31-4B8C-83A1-F6EECF244321}">
                <p14:modId xmlns:p14="http://schemas.microsoft.com/office/powerpoint/2010/main" val="1579011935"/>
              </p:ext>
            </p:extLst>
          </p:nvPr>
        </p:nvGraphicFramePr>
        <p:xfrm>
          <a:off x="457200" y="1234440"/>
          <a:ext cx="11274552" cy="2651760"/>
        </p:xfrm>
        <a:graphic>
          <a:graphicData uri="http://schemas.openxmlformats.org/drawingml/2006/table">
            <a:tbl>
              <a:tblPr/>
              <a:tblGrid>
                <a:gridCol w="4114800">
                  <a:extLst>
                    <a:ext uri="{9D8B030D-6E8A-4147-A177-3AD203B41FA5}">
                      <a16:colId xmlns:a16="http://schemas.microsoft.com/office/drawing/2014/main" val="20000"/>
                    </a:ext>
                  </a:extLst>
                </a:gridCol>
                <a:gridCol w="7159752">
                  <a:extLst>
                    <a:ext uri="{9D8B030D-6E8A-4147-A177-3AD203B41FA5}">
                      <a16:colId xmlns:a16="http://schemas.microsoft.com/office/drawing/2014/main" val="20001"/>
                    </a:ext>
                  </a:extLst>
                </a:gridCol>
              </a:tblGrid>
              <a:tr h="441960">
                <a:tc>
                  <a:txBody>
                    <a:bodyPr/>
                    <a:lstStyle/>
                    <a:p>
                      <a:pPr marL="0" indent="0" algn="l">
                        <a:buNone/>
                      </a:pPr>
                      <a:r>
                        <a:rPr lang="en-US" sz="1150" b="1" dirty="0">
                          <a:solidFill>
                            <a:srgbClr val="FFFFFF"/>
                          </a:solidFill>
                          <a:latin typeface="Arial" pitchFamily="34" charset="0"/>
                          <a:ea typeface="Arial" pitchFamily="34" charset="-122"/>
                          <a:cs typeface="Arial" pitchFamily="34" charset="-120"/>
                        </a:rPr>
                        <a:t>Tool</a:t>
                      </a:r>
                      <a:endParaRPr lang="en-US" sz="1150" dirty="0">
                        <a:latin typeface="Arial" charset="0"/>
                        <a:ea typeface="Arial" charset="0"/>
                        <a:cs typeface="Arial" charset="0"/>
                      </a:endParaRPr>
                    </a:p>
                  </a:txBody>
                  <a:tcPr anchor="ct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151F34"/>
                    </a:solidFill>
                  </a:tcPr>
                </a:tc>
                <a:tc>
                  <a:txBody>
                    <a:bodyPr/>
                    <a:lstStyle/>
                    <a:p>
                      <a:pPr marL="0" indent="0" algn="l">
                        <a:buNone/>
                      </a:pPr>
                      <a:r>
                        <a:rPr lang="en-US" sz="1150" b="1" dirty="0">
                          <a:solidFill>
                            <a:srgbClr val="FFFFFF"/>
                          </a:solidFill>
                          <a:latin typeface="Arial" pitchFamily="34" charset="0"/>
                          <a:ea typeface="Arial" pitchFamily="34" charset="-122"/>
                          <a:cs typeface="Arial" pitchFamily="34" charset="-120"/>
                        </a:rPr>
                        <a:t>What It's Good For</a:t>
                      </a:r>
                      <a:endParaRPr lang="en-US" sz="1150" dirty="0">
                        <a:latin typeface="Arial" charset="0"/>
                        <a:ea typeface="Arial" charset="0"/>
                        <a:cs typeface="Arial" charset="0"/>
                      </a:endParaRPr>
                    </a:p>
                  </a:txBody>
                  <a:tcPr anchor="ct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151F34"/>
                    </a:solidFill>
                  </a:tcPr>
                </a:tc>
                <a:extLst>
                  <a:ext uri="{0D108BD9-81ED-4DB2-BD59-A6C34878D82A}">
                    <a16:rowId xmlns:a16="http://schemas.microsoft.com/office/drawing/2014/main" val="10000"/>
                  </a:ext>
                </a:extLst>
              </a:tr>
              <a:tr h="441960">
                <a:tc>
                  <a:txBody>
                    <a:bodyPr/>
                    <a:lstStyle/>
                    <a:p>
                      <a:pPr marL="0" indent="0" algn="l">
                        <a:buNone/>
                      </a:pPr>
                      <a:r>
                        <a:rPr lang="en-US" sz="1250" b="1" dirty="0">
                          <a:solidFill>
                            <a:srgbClr val="3A4150"/>
                          </a:solidFill>
                          <a:latin typeface="Arial" pitchFamily="34" charset="0"/>
                          <a:ea typeface="Arial" pitchFamily="34" charset="-122"/>
                          <a:cs typeface="Arial" pitchFamily="34" charset="-120"/>
                        </a:rPr>
                        <a:t>ChatGPT / Claude / Copilot</a:t>
                      </a:r>
                      <a:endParaRPr lang="en-US" sz="12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FFFFFF"/>
                    </a:solidFill>
                  </a:tcPr>
                </a:tc>
                <a:tc>
                  <a:txBody>
                    <a:bodyPr/>
                    <a:lstStyle/>
                    <a:p>
                      <a:pPr marL="0" indent="0" algn="l">
                        <a:buNone/>
                      </a:pPr>
                      <a:r>
                        <a:rPr lang="en-US" sz="1250" dirty="0">
                          <a:solidFill>
                            <a:srgbClr val="3A4150"/>
                          </a:solidFill>
                          <a:latin typeface="Arial" pitchFamily="34" charset="0"/>
                          <a:ea typeface="Arial" pitchFamily="34" charset="-122"/>
                          <a:cs typeface="Arial" pitchFamily="34" charset="-120"/>
                        </a:rPr>
                        <a:t>Drafting, refining and restructuring funding application text</a:t>
                      </a:r>
                      <a:endParaRPr lang="en-US" sz="12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41960">
                <a:tc>
                  <a:txBody>
                    <a:bodyPr/>
                    <a:lstStyle/>
                    <a:p>
                      <a:pPr marL="0" indent="0" algn="l">
                        <a:buNone/>
                      </a:pPr>
                      <a:r>
                        <a:rPr lang="en-US" sz="1250" b="1" dirty="0">
                          <a:solidFill>
                            <a:srgbClr val="3A4150"/>
                          </a:solidFill>
                          <a:latin typeface="Arial" pitchFamily="34" charset="0"/>
                          <a:ea typeface="Arial" pitchFamily="34" charset="-122"/>
                          <a:cs typeface="Arial" pitchFamily="34" charset="-120"/>
                        </a:rPr>
                        <a:t>Otter / Zoom AI</a:t>
                      </a:r>
                      <a:endParaRPr lang="en-US" sz="12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EEF0F4"/>
                    </a:solidFill>
                  </a:tcPr>
                </a:tc>
                <a:tc>
                  <a:txBody>
                    <a:bodyPr/>
                    <a:lstStyle/>
                    <a:p>
                      <a:pPr marL="0" indent="0" algn="l">
                        <a:buNone/>
                      </a:pPr>
                      <a:r>
                        <a:rPr lang="en-US" sz="1250" dirty="0">
                          <a:solidFill>
                            <a:srgbClr val="3A4150"/>
                          </a:solidFill>
                          <a:latin typeface="Arial" pitchFamily="34" charset="0"/>
                          <a:ea typeface="Arial" pitchFamily="34" charset="-122"/>
                          <a:cs typeface="Arial" pitchFamily="34" charset="-120"/>
                        </a:rPr>
                        <a:t>AI-powered minute-taking for committee and funder meetings</a:t>
                      </a:r>
                      <a:endParaRPr lang="en-US" sz="12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EEF0F4"/>
                    </a:solidFill>
                  </a:tcPr>
                </a:tc>
                <a:extLst>
                  <a:ext uri="{0D108BD9-81ED-4DB2-BD59-A6C34878D82A}">
                    <a16:rowId xmlns:a16="http://schemas.microsoft.com/office/drawing/2014/main" val="10002"/>
                  </a:ext>
                </a:extLst>
              </a:tr>
              <a:tr h="441960">
                <a:tc>
                  <a:txBody>
                    <a:bodyPr/>
                    <a:lstStyle/>
                    <a:p>
                      <a:pPr marL="0" indent="0" algn="l">
                        <a:buNone/>
                      </a:pPr>
                      <a:r>
                        <a:rPr lang="en-US" sz="1250" b="1" dirty="0">
                          <a:solidFill>
                            <a:srgbClr val="3A4150"/>
                          </a:solidFill>
                          <a:latin typeface="Arial" pitchFamily="34" charset="0"/>
                          <a:ea typeface="Arial" pitchFamily="34" charset="-122"/>
                          <a:cs typeface="Arial" pitchFamily="34" charset="-120"/>
                        </a:rPr>
                        <a:t>Canva Magic Studio</a:t>
                      </a:r>
                      <a:endParaRPr lang="en-US" sz="12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FFFFFF"/>
                    </a:solidFill>
                  </a:tcPr>
                </a:tc>
                <a:tc>
                  <a:txBody>
                    <a:bodyPr/>
                    <a:lstStyle/>
                    <a:p>
                      <a:pPr marL="0" indent="0" algn="l">
                        <a:buNone/>
                      </a:pPr>
                      <a:r>
                        <a:rPr lang="en-US" sz="1250" dirty="0">
                          <a:solidFill>
                            <a:srgbClr val="3A4150"/>
                          </a:solidFill>
                          <a:latin typeface="Arial" pitchFamily="34" charset="0"/>
                          <a:ea typeface="Arial" pitchFamily="34" charset="-122"/>
                          <a:cs typeface="Arial" pitchFamily="34" charset="-120"/>
                        </a:rPr>
                        <a:t>Generating simple graphics and visuals for applications or social media</a:t>
                      </a:r>
                      <a:endParaRPr lang="en-US" sz="12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41960">
                <a:tc>
                  <a:txBody>
                    <a:bodyPr/>
                    <a:lstStyle/>
                    <a:p>
                      <a:pPr marL="0" indent="0" algn="l">
                        <a:buNone/>
                      </a:pPr>
                      <a:r>
                        <a:rPr lang="en-US" sz="1250" b="1" dirty="0">
                          <a:solidFill>
                            <a:srgbClr val="3A4150"/>
                          </a:solidFill>
                          <a:latin typeface="Arial" pitchFamily="34" charset="0"/>
                          <a:ea typeface="Arial" pitchFamily="34" charset="-122"/>
                          <a:cs typeface="Arial" pitchFamily="34" charset="-120"/>
                        </a:rPr>
                        <a:t>Perplexity / Google AI tools</a:t>
                      </a:r>
                      <a:endParaRPr lang="en-US" sz="12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EEF0F4"/>
                    </a:solidFill>
                  </a:tcPr>
                </a:tc>
                <a:tc>
                  <a:txBody>
                    <a:bodyPr/>
                    <a:lstStyle/>
                    <a:p>
                      <a:pPr marL="0" indent="0" algn="l">
                        <a:buNone/>
                      </a:pPr>
                      <a:r>
                        <a:rPr lang="en-US" sz="1250" dirty="0">
                          <a:solidFill>
                            <a:srgbClr val="3A4150"/>
                          </a:solidFill>
                          <a:latin typeface="Arial" pitchFamily="34" charset="0"/>
                          <a:ea typeface="Arial" pitchFamily="34" charset="-122"/>
                          <a:cs typeface="Arial" pitchFamily="34" charset="-120"/>
                        </a:rPr>
                        <a:t>Summarising long guidance documents or funder reports quickly</a:t>
                      </a:r>
                      <a:endParaRPr lang="en-US" sz="12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EEF0F4"/>
                    </a:solidFill>
                  </a:tcPr>
                </a:tc>
                <a:extLst>
                  <a:ext uri="{0D108BD9-81ED-4DB2-BD59-A6C34878D82A}">
                    <a16:rowId xmlns:a16="http://schemas.microsoft.com/office/drawing/2014/main" val="10004"/>
                  </a:ext>
                </a:extLst>
              </a:tr>
              <a:tr h="441960">
                <a:tc>
                  <a:txBody>
                    <a:bodyPr/>
                    <a:lstStyle/>
                    <a:p>
                      <a:pPr marL="0" indent="0" algn="l">
                        <a:buNone/>
                      </a:pPr>
                      <a:r>
                        <a:rPr lang="en-US" sz="1250" b="1" dirty="0">
                          <a:solidFill>
                            <a:srgbClr val="3A4150"/>
                          </a:solidFill>
                          <a:latin typeface="Arial" pitchFamily="34" charset="0"/>
                          <a:ea typeface="Arial" pitchFamily="34" charset="-122"/>
                          <a:cs typeface="Arial" pitchFamily="34" charset="-120"/>
                        </a:rPr>
                        <a:t>Grammarly</a:t>
                      </a:r>
                      <a:endParaRPr lang="en-US" sz="12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FFFFFF"/>
                    </a:solidFill>
                  </a:tcPr>
                </a:tc>
                <a:tc>
                  <a:txBody>
                    <a:bodyPr/>
                    <a:lstStyle/>
                    <a:p>
                      <a:pPr marL="0" indent="0" algn="l">
                        <a:buNone/>
                      </a:pPr>
                      <a:r>
                        <a:rPr lang="en-US" sz="1250" dirty="0">
                          <a:solidFill>
                            <a:srgbClr val="3A4150"/>
                          </a:solidFill>
                          <a:latin typeface="Arial" pitchFamily="34" charset="0"/>
                          <a:ea typeface="Arial" pitchFamily="34" charset="-122"/>
                          <a:cs typeface="Arial" pitchFamily="34" charset="-120"/>
                        </a:rPr>
                        <a:t>Catching typos and tone issues before you submit</a:t>
                      </a:r>
                      <a:endParaRPr lang="en-US" sz="1250" dirty="0">
                        <a:latin typeface="Arial" charset="0"/>
                        <a:ea typeface="Arial" charset="0"/>
                        <a:cs typeface="Arial" charset="0"/>
                      </a:endParaRPr>
                    </a:p>
                  </a:txBody>
                  <a:tcPr>
                    <a:lnL w="9525" cap="flat" cmpd="sng" algn="ctr">
                      <a:solidFill>
                        <a:srgbClr val="D8DCE3"/>
                      </a:solidFill>
                      <a:prstDash val="solid"/>
                      <a:round/>
                      <a:headEnd type="none" w="med" len="med"/>
                      <a:tailEnd type="none" w="med" len="med"/>
                    </a:lnL>
                    <a:lnR w="9525" cap="flat" cmpd="sng" algn="ctr">
                      <a:solidFill>
                        <a:srgbClr val="D8DCE3"/>
                      </a:solidFill>
                      <a:prstDash val="solid"/>
                      <a:round/>
                      <a:headEnd type="none" w="med" len="med"/>
                      <a:tailEnd type="none" w="med" len="med"/>
                    </a:lnR>
                    <a:lnT w="9525" cap="flat" cmpd="sng" algn="ctr">
                      <a:solidFill>
                        <a:srgbClr val="D8DCE3"/>
                      </a:solidFill>
                      <a:prstDash val="solid"/>
                      <a:round/>
                      <a:headEnd type="none" w="med" len="med"/>
                      <a:tailEnd type="none" w="med" len="med"/>
                    </a:lnT>
                    <a:lnB w="9525" cap="flat" cmpd="sng" algn="ctr">
                      <a:solidFill>
                        <a:srgbClr val="D8DCE3"/>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6" name="Text 3"/>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7" name="Text 4"/>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45</a:t>
            </a:r>
            <a:endParaRPr lang="en-US" sz="9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170432"/>
          </a:xfrm>
          <a:prstGeom prst="rect">
            <a:avLst/>
          </a:prstGeom>
          <a:solidFill>
            <a:srgbClr val="EEF0F4"/>
          </a:solidFill>
          <a:ln/>
        </p:spPr>
        <p:txBody>
          <a:bodyPr/>
          <a:lstStyle/>
          <a:p>
            <a:endParaRPr lang="en-US"/>
          </a:p>
        </p:txBody>
      </p:sp>
      <p:sp>
        <p:nvSpPr>
          <p:cNvPr id="3" name="Text 1"/>
          <p:cNvSpPr/>
          <p:nvPr/>
        </p:nvSpPr>
        <p:spPr>
          <a:xfrm>
            <a:off x="548640" y="292608"/>
            <a:ext cx="9144000" cy="274320"/>
          </a:xfrm>
          <a:prstGeom prst="rect">
            <a:avLst/>
          </a:prstGeom>
          <a:noFill/>
          <a:ln/>
        </p:spPr>
        <p:txBody>
          <a:bodyPr wrap="square" rtlCol="0" anchor="ctr"/>
          <a:lstStyle/>
          <a:p>
            <a:pPr marL="0" indent="0">
              <a:buNone/>
            </a:pPr>
            <a:r>
              <a:rPr lang="en-US" sz="1200" b="1" kern="0" spc="150" dirty="0">
                <a:solidFill>
                  <a:srgbClr val="C9932F"/>
                </a:solidFill>
                <a:latin typeface="Arial" pitchFamily="34" charset="0"/>
                <a:ea typeface="Arial" pitchFamily="34" charset="-122"/>
                <a:cs typeface="Arial" pitchFamily="34" charset="-120"/>
              </a:rPr>
              <a:t>RECAP</a:t>
            </a:r>
            <a:endParaRPr lang="en-US" sz="1200" dirty="0"/>
          </a:p>
        </p:txBody>
      </p:sp>
      <p:sp>
        <p:nvSpPr>
          <p:cNvPr id="4" name="Text 2"/>
          <p:cNvSpPr/>
          <p:nvPr/>
        </p:nvSpPr>
        <p:spPr>
          <a:xfrm>
            <a:off x="548640" y="548640"/>
            <a:ext cx="11064240" cy="594360"/>
          </a:xfrm>
          <a:prstGeom prst="rect">
            <a:avLst/>
          </a:prstGeom>
          <a:noFill/>
          <a:ln/>
        </p:spPr>
        <p:txBody>
          <a:bodyPr wrap="square" rtlCol="0" anchor="ctr"/>
          <a:lstStyle/>
          <a:p>
            <a:pPr marL="0" indent="0">
              <a:buNone/>
            </a:pPr>
            <a:r>
              <a:rPr lang="en-US" sz="2700" b="1" dirty="0">
                <a:solidFill>
                  <a:srgbClr val="151F34"/>
                </a:solidFill>
                <a:latin typeface="Arial" pitchFamily="34" charset="0"/>
                <a:ea typeface="Arial" pitchFamily="34" charset="-122"/>
                <a:cs typeface="Arial" pitchFamily="34" charset="-120"/>
              </a:rPr>
              <a:t>Learning Outcomes Reviewed</a:t>
            </a:r>
            <a:endParaRPr lang="en-US" sz="2700" dirty="0"/>
          </a:p>
        </p:txBody>
      </p:sp>
      <p:sp>
        <p:nvSpPr>
          <p:cNvPr id="5" name="Text 3"/>
          <p:cNvSpPr/>
          <p:nvPr/>
        </p:nvSpPr>
        <p:spPr>
          <a:xfrm>
            <a:off x="685800" y="1554480"/>
            <a:ext cx="10789920" cy="4480560"/>
          </a:xfrm>
          <a:prstGeom prst="rect">
            <a:avLst/>
          </a:prstGeom>
          <a:noFill/>
          <a:ln/>
        </p:spPr>
        <p:txBody>
          <a:bodyPr wrap="square" rtlCol="0" anchor="t"/>
          <a:lstStyle/>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You understand the funding landscape in Scotland, and how your legal structure changes what's available to you</a:t>
            </a:r>
            <a:endParaRPr lang="en-US" sz="1500" dirty="0"/>
          </a:p>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You can build a case for support covering your organisation, the need, your solution, its impact and its sustainability</a:t>
            </a:r>
            <a:endParaRPr lang="en-US" sz="1500" dirty="0"/>
          </a:p>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You know what makes a strong application, and what a funder actually does with it after submission</a:t>
            </a:r>
            <a:endParaRPr lang="en-US" sz="1500" dirty="0"/>
          </a:p>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You understand what builds and damages your credibility, and where core costs funding fits in</a:t>
            </a:r>
            <a:endParaRPr lang="en-US" sz="1500" dirty="0"/>
          </a:p>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You know how to claim Gift Aid properly, including on volunteer expenses and small cash donations through GASDS</a:t>
            </a:r>
            <a:endParaRPr lang="en-US" sz="1500" dirty="0"/>
          </a:p>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You have specific platforms to explore this week, and a sensible approach to using AI in your funding work</a:t>
            </a:r>
            <a:endParaRPr lang="en-US" sz="1500" dirty="0"/>
          </a:p>
        </p:txBody>
      </p:sp>
      <p:sp>
        <p:nvSpPr>
          <p:cNvPr id="6" name="Text 4"/>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7" name="Text 5"/>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46</a:t>
            </a:r>
            <a:endParaRPr lang="en-US" sz="9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170432"/>
          </a:xfrm>
          <a:prstGeom prst="rect">
            <a:avLst/>
          </a:prstGeom>
          <a:solidFill>
            <a:srgbClr val="EEF0F4"/>
          </a:solidFill>
          <a:ln/>
        </p:spPr>
        <p:txBody>
          <a:bodyPr/>
          <a:lstStyle/>
          <a:p>
            <a:endParaRPr lang="en-US"/>
          </a:p>
        </p:txBody>
      </p:sp>
      <p:sp>
        <p:nvSpPr>
          <p:cNvPr id="3" name="Text 1"/>
          <p:cNvSpPr/>
          <p:nvPr/>
        </p:nvSpPr>
        <p:spPr>
          <a:xfrm>
            <a:off x="548640" y="292608"/>
            <a:ext cx="9144000" cy="274320"/>
          </a:xfrm>
          <a:prstGeom prst="rect">
            <a:avLst/>
          </a:prstGeom>
          <a:noFill/>
          <a:ln/>
        </p:spPr>
        <p:txBody>
          <a:bodyPr wrap="square" rtlCol="0" anchor="ctr"/>
          <a:lstStyle/>
          <a:p>
            <a:pPr marL="0" indent="0">
              <a:buNone/>
            </a:pPr>
            <a:r>
              <a:rPr lang="en-US" sz="1200" b="1" kern="0" spc="150" dirty="0">
                <a:solidFill>
                  <a:srgbClr val="C9932F"/>
                </a:solidFill>
                <a:latin typeface="Arial" pitchFamily="34" charset="0"/>
                <a:ea typeface="Arial" pitchFamily="34" charset="-122"/>
                <a:cs typeface="Arial" pitchFamily="34" charset="-120"/>
              </a:rPr>
              <a:t>OVER TO YOU</a:t>
            </a:r>
            <a:endParaRPr lang="en-US" sz="1200" dirty="0"/>
          </a:p>
        </p:txBody>
      </p:sp>
      <p:sp>
        <p:nvSpPr>
          <p:cNvPr id="4" name="Text 2"/>
          <p:cNvSpPr/>
          <p:nvPr/>
        </p:nvSpPr>
        <p:spPr>
          <a:xfrm>
            <a:off x="548640" y="548640"/>
            <a:ext cx="11064240" cy="594360"/>
          </a:xfrm>
          <a:prstGeom prst="rect">
            <a:avLst/>
          </a:prstGeom>
          <a:noFill/>
          <a:ln/>
        </p:spPr>
        <p:txBody>
          <a:bodyPr wrap="square" rtlCol="0" anchor="ctr"/>
          <a:lstStyle/>
          <a:p>
            <a:pPr marL="0" indent="0">
              <a:buNone/>
            </a:pPr>
            <a:r>
              <a:rPr lang="en-US" sz="2700" b="1" dirty="0">
                <a:solidFill>
                  <a:srgbClr val="151F34"/>
                </a:solidFill>
                <a:latin typeface="Arial" pitchFamily="34" charset="0"/>
                <a:ea typeface="Arial" pitchFamily="34" charset="-122"/>
                <a:cs typeface="Arial" pitchFamily="34" charset="-120"/>
              </a:rPr>
              <a:t>Questions for Discussion</a:t>
            </a:r>
            <a:endParaRPr lang="en-US" sz="2700" dirty="0"/>
          </a:p>
        </p:txBody>
      </p:sp>
      <p:sp>
        <p:nvSpPr>
          <p:cNvPr id="5" name="Text 3"/>
          <p:cNvSpPr/>
          <p:nvPr/>
        </p:nvSpPr>
        <p:spPr>
          <a:xfrm>
            <a:off x="685800" y="1554480"/>
            <a:ext cx="10789920" cy="4480560"/>
          </a:xfrm>
          <a:prstGeom prst="rect">
            <a:avLst/>
          </a:prstGeom>
          <a:noFill/>
          <a:ln/>
        </p:spPr>
        <p:txBody>
          <a:bodyPr wrap="square" rtlCol="0" anchor="t"/>
          <a:lstStyle/>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Does your club have a case for support already, even an informal one? What would take the most work to put together?</a:t>
            </a:r>
            <a:endParaRPr lang="en-US" sz="1500" dirty="0"/>
          </a:p>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Which of today's platforms fits your club's next project best, and what's stopping you applying this month?</a:t>
            </a:r>
            <a:endParaRPr lang="en-US" sz="1500" dirty="0"/>
          </a:p>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Where might your club's credibility need work before your next big application, accounts, reporting, online presence?</a:t>
            </a:r>
            <a:endParaRPr lang="en-US" sz="1500" dirty="0"/>
          </a:p>
          <a:p>
            <a:pPr marL="228600" indent="-228600">
              <a:lnSpc>
                <a:spcPct val="115000"/>
              </a:lnSpc>
              <a:spcAft>
                <a:spcPts val="1200"/>
              </a:spcAft>
              <a:buSzPct val="100000"/>
              <a:buChar char="▪"/>
            </a:pPr>
            <a:r>
              <a:rPr lang="en-US" sz="1500" dirty="0">
                <a:solidFill>
                  <a:srgbClr val="3A4150"/>
                </a:solidFill>
                <a:latin typeface="Arial" pitchFamily="34" charset="0"/>
                <a:ea typeface="Arial" pitchFamily="34" charset="-122"/>
                <a:cs typeface="Arial" pitchFamily="34" charset="-120"/>
              </a:rPr>
              <a:t>What would "grant-ready" actually look like for your club twelve months from now?</a:t>
            </a:r>
            <a:endParaRPr lang="en-US" sz="1500" dirty="0"/>
          </a:p>
        </p:txBody>
      </p:sp>
      <p:sp>
        <p:nvSpPr>
          <p:cNvPr id="6" name="Text 4"/>
          <p:cNvSpPr/>
          <p:nvPr/>
        </p:nvSpPr>
        <p:spPr>
          <a:xfrm>
            <a:off x="457200" y="6519672"/>
            <a:ext cx="7315200" cy="274320"/>
          </a:xfrm>
          <a:prstGeom prst="rect">
            <a:avLst/>
          </a:prstGeom>
          <a:noFill/>
          <a:ln/>
        </p:spPr>
        <p:txBody>
          <a:bodyPr wrap="square" rtlCol="0" anchor="ctr"/>
          <a:lstStyle/>
          <a:p>
            <a:pPr marL="0" indent="0" algn="l">
              <a:buNone/>
            </a:pPr>
            <a:r>
              <a:rPr lang="en-US" sz="900" dirty="0">
                <a:solidFill>
                  <a:srgbClr val="5B6472"/>
                </a:solidFill>
                <a:latin typeface="Arial" pitchFamily="34" charset="0"/>
                <a:ea typeface="Arial" pitchFamily="34" charset="-122"/>
                <a:cs typeface="Arial" pitchFamily="34" charset="-120"/>
              </a:rPr>
              <a:t>Club Development Solutions  |  Scottish Volleyball</a:t>
            </a:r>
            <a:endParaRPr lang="en-US" sz="900" dirty="0"/>
          </a:p>
        </p:txBody>
      </p:sp>
      <p:sp>
        <p:nvSpPr>
          <p:cNvPr id="7" name="Text 5"/>
          <p:cNvSpPr/>
          <p:nvPr/>
        </p:nvSpPr>
        <p:spPr>
          <a:xfrm>
            <a:off x="11457432" y="6519672"/>
            <a:ext cx="365760" cy="274320"/>
          </a:xfrm>
          <a:prstGeom prst="rect">
            <a:avLst/>
          </a:prstGeom>
          <a:noFill/>
          <a:ln/>
        </p:spPr>
        <p:txBody>
          <a:bodyPr wrap="square" rtlCol="0" anchor="ctr"/>
          <a:lstStyle/>
          <a:p>
            <a:pPr marL="0" indent="0" algn="r">
              <a:buNone/>
            </a:pPr>
            <a:r>
              <a:rPr lang="en-US" sz="900" dirty="0">
                <a:solidFill>
                  <a:srgbClr val="5B6472"/>
                </a:solidFill>
                <a:latin typeface="Arial" pitchFamily="34" charset="0"/>
                <a:ea typeface="Arial" pitchFamily="34" charset="-122"/>
                <a:cs typeface="Arial" pitchFamily="34" charset="-120"/>
              </a:rPr>
              <a:t>47</a:t>
            </a:r>
            <a:endParaRPr lang="en-US" sz="9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img/caglar-oskay-pYHFDv6vI-o-unsplash.jpg"/>
          <p:cNvPicPr>
            <a:picLocks noChangeAspect="1"/>
          </p:cNvPicPr>
          <p:nvPr/>
        </p:nvPicPr>
        <p:blipFill>
          <a:blip r:embed="rId3"/>
          <a:stretch>
            <a:fillRect/>
          </a:stretch>
        </p:blipFill>
        <p:spPr>
          <a:xfrm>
            <a:off x="3566160" y="0"/>
            <a:ext cx="10332720" cy="6858000"/>
          </a:xfrm>
          <a:prstGeom prst="rect">
            <a:avLst/>
          </a:prstGeom>
        </p:spPr>
      </p:pic>
      <p:sp>
        <p:nvSpPr>
          <p:cNvPr id="4" name="Shape 1"/>
          <p:cNvSpPr/>
          <p:nvPr/>
        </p:nvSpPr>
        <p:spPr>
          <a:xfrm>
            <a:off x="0" y="0"/>
            <a:ext cx="6949440" cy="6858000"/>
          </a:xfrm>
          <a:prstGeom prst="rect">
            <a:avLst/>
          </a:prstGeom>
          <a:solidFill>
            <a:srgbClr val="151F34"/>
          </a:solidFill>
          <a:ln/>
        </p:spPr>
        <p:txBody>
          <a:bodyPr/>
          <a:lstStyle/>
          <a:p>
            <a:endParaRPr lang="en-US"/>
          </a:p>
        </p:txBody>
      </p:sp>
      <p:sp>
        <p:nvSpPr>
          <p:cNvPr id="6" name="Shape 2"/>
          <p:cNvSpPr/>
          <p:nvPr/>
        </p:nvSpPr>
        <p:spPr>
          <a:xfrm>
            <a:off x="594360" y="370840"/>
            <a:ext cx="1005840" cy="0"/>
          </a:xfrm>
          <a:prstGeom prst="line">
            <a:avLst/>
          </a:prstGeom>
          <a:noFill/>
          <a:ln w="38100">
            <a:solidFill>
              <a:srgbClr val="C9932F"/>
            </a:solidFill>
            <a:prstDash val="solid"/>
          </a:ln>
        </p:spPr>
        <p:txBody>
          <a:bodyPr/>
          <a:lstStyle/>
          <a:p>
            <a:endParaRPr lang="en-US"/>
          </a:p>
        </p:txBody>
      </p:sp>
      <p:sp>
        <p:nvSpPr>
          <p:cNvPr id="7" name="Text 3"/>
          <p:cNvSpPr/>
          <p:nvPr/>
        </p:nvSpPr>
        <p:spPr>
          <a:xfrm>
            <a:off x="548640" y="462280"/>
            <a:ext cx="5943600" cy="320040"/>
          </a:xfrm>
          <a:prstGeom prst="rect">
            <a:avLst/>
          </a:prstGeom>
          <a:noFill/>
          <a:ln/>
        </p:spPr>
        <p:txBody>
          <a:bodyPr wrap="square" rtlCol="0" anchor="ctr"/>
          <a:lstStyle/>
          <a:p>
            <a:pPr marL="0" indent="0">
              <a:buNone/>
            </a:pPr>
            <a:r>
              <a:rPr lang="en-US" sz="1300" b="1" kern="0" spc="150" dirty="0">
                <a:solidFill>
                  <a:srgbClr val="E4B764"/>
                </a:solidFill>
                <a:latin typeface="Arial" pitchFamily="34" charset="0"/>
                <a:ea typeface="Arial" pitchFamily="34" charset="-122"/>
                <a:cs typeface="Arial" pitchFamily="34" charset="-120"/>
              </a:rPr>
              <a:t>LET'S KEEP WORKING TOGETHER</a:t>
            </a:r>
            <a:endParaRPr lang="en-US" sz="1300" dirty="0"/>
          </a:p>
        </p:txBody>
      </p:sp>
      <p:sp>
        <p:nvSpPr>
          <p:cNvPr id="8" name="Text 4"/>
          <p:cNvSpPr/>
          <p:nvPr/>
        </p:nvSpPr>
        <p:spPr>
          <a:xfrm>
            <a:off x="548640" y="782320"/>
            <a:ext cx="6035040" cy="777240"/>
          </a:xfrm>
          <a:prstGeom prst="rect">
            <a:avLst/>
          </a:prstGeom>
          <a:noFill/>
          <a:ln/>
        </p:spPr>
        <p:txBody>
          <a:bodyPr wrap="square" rtlCol="0" anchor="ctr"/>
          <a:lstStyle/>
          <a:p>
            <a:pPr marL="0" indent="0">
              <a:buNone/>
            </a:pPr>
            <a:r>
              <a:rPr lang="en-US" sz="3000" b="1" dirty="0">
                <a:solidFill>
                  <a:srgbClr val="FFFFFF"/>
                </a:solidFill>
                <a:latin typeface="Arial" pitchFamily="34" charset="0"/>
                <a:ea typeface="Arial" pitchFamily="34" charset="-122"/>
                <a:cs typeface="Arial" pitchFamily="34" charset="-120"/>
              </a:rPr>
              <a:t>How We Can Help Your Club</a:t>
            </a:r>
            <a:endParaRPr lang="en-US" sz="3000" dirty="0"/>
          </a:p>
        </p:txBody>
      </p:sp>
      <p:sp>
        <p:nvSpPr>
          <p:cNvPr id="9" name="Text 5"/>
          <p:cNvSpPr/>
          <p:nvPr/>
        </p:nvSpPr>
        <p:spPr>
          <a:xfrm>
            <a:off x="548640" y="1738376"/>
            <a:ext cx="6035040" cy="1920240"/>
          </a:xfrm>
          <a:prstGeom prst="rect">
            <a:avLst/>
          </a:prstGeom>
          <a:noFill/>
          <a:ln/>
        </p:spPr>
        <p:txBody>
          <a:bodyPr wrap="square" rtlCol="0" anchor="t"/>
          <a:lstStyle/>
          <a:p>
            <a:pPr marL="342900" indent="-342900">
              <a:lnSpc>
                <a:spcPct val="110000"/>
              </a:lnSpc>
              <a:spcAft>
                <a:spcPts val="800"/>
              </a:spcAft>
              <a:buSzPct val="100000"/>
              <a:buChar char="▪"/>
            </a:pPr>
            <a:r>
              <a:rPr lang="en-US" sz="1350" dirty="0">
                <a:solidFill>
                  <a:schemeClr val="bg1"/>
                </a:solidFill>
                <a:latin typeface="Arial" pitchFamily="34" charset="0"/>
                <a:ea typeface="Arial" pitchFamily="34" charset="-122"/>
                <a:cs typeface="Arial" pitchFamily="34" charset="-120"/>
              </a:rPr>
              <a:t>Incorporation &amp; charitable status (SCIO, CIC, CBS, CASC)</a:t>
            </a:r>
            <a:endParaRPr lang="en-US" sz="1350" dirty="0">
              <a:solidFill>
                <a:schemeClr val="bg1"/>
              </a:solidFill>
            </a:endParaRPr>
          </a:p>
          <a:p>
            <a:pPr marL="342900" indent="-342900">
              <a:lnSpc>
                <a:spcPct val="110000"/>
              </a:lnSpc>
              <a:spcAft>
                <a:spcPts val="800"/>
              </a:spcAft>
              <a:buSzPct val="100000"/>
              <a:buChar char="▪"/>
            </a:pPr>
            <a:r>
              <a:rPr lang="en-US" sz="1350" dirty="0">
                <a:solidFill>
                  <a:schemeClr val="bg1"/>
                </a:solidFill>
                <a:latin typeface="Arial" pitchFamily="34" charset="0"/>
                <a:ea typeface="Arial" pitchFamily="34" charset="-122"/>
                <a:cs typeface="Arial" pitchFamily="34" charset="-120"/>
              </a:rPr>
              <a:t>Google for Nonprofits setup and Ad Grants management</a:t>
            </a:r>
            <a:endParaRPr lang="en-US" sz="1350" dirty="0">
              <a:solidFill>
                <a:schemeClr val="bg1"/>
              </a:solidFill>
            </a:endParaRPr>
          </a:p>
          <a:p>
            <a:pPr marL="342900" indent="-342900">
              <a:lnSpc>
                <a:spcPct val="110000"/>
              </a:lnSpc>
              <a:spcAft>
                <a:spcPts val="800"/>
              </a:spcAft>
              <a:buSzPct val="100000"/>
              <a:buChar char="▪"/>
            </a:pPr>
            <a:r>
              <a:rPr lang="en-US" sz="1350" dirty="0">
                <a:solidFill>
                  <a:schemeClr val="bg1"/>
                </a:solidFill>
                <a:latin typeface="Arial" pitchFamily="34" charset="0"/>
                <a:ea typeface="Arial" pitchFamily="34" charset="-122"/>
                <a:cs typeface="Arial" pitchFamily="34" charset="-120"/>
              </a:rPr>
              <a:t>Funding, grant applications and grant-readiness support</a:t>
            </a:r>
            <a:endParaRPr lang="en-US" sz="1350" dirty="0">
              <a:solidFill>
                <a:schemeClr val="bg1"/>
              </a:solidFill>
            </a:endParaRPr>
          </a:p>
          <a:p>
            <a:pPr marL="342900" indent="-342900">
              <a:lnSpc>
                <a:spcPct val="110000"/>
              </a:lnSpc>
              <a:spcAft>
                <a:spcPts val="800"/>
              </a:spcAft>
              <a:buSzPct val="100000"/>
              <a:buChar char="▪"/>
            </a:pPr>
            <a:r>
              <a:rPr lang="en-US" sz="1350" dirty="0">
                <a:solidFill>
                  <a:schemeClr val="bg1"/>
                </a:solidFill>
                <a:latin typeface="Arial" pitchFamily="34" charset="0"/>
                <a:ea typeface="Arial" pitchFamily="34" charset="-122"/>
                <a:cs typeface="Arial" pitchFamily="34" charset="-120"/>
              </a:rPr>
              <a:t>Gift Aid registration and maximisation</a:t>
            </a:r>
            <a:endParaRPr lang="en-US" sz="1350" dirty="0">
              <a:solidFill>
                <a:schemeClr val="bg1"/>
              </a:solidFill>
            </a:endParaRPr>
          </a:p>
          <a:p>
            <a:pPr marL="342900" indent="-342900">
              <a:lnSpc>
                <a:spcPct val="110000"/>
              </a:lnSpc>
              <a:spcAft>
                <a:spcPts val="800"/>
              </a:spcAft>
              <a:buSzPct val="100000"/>
              <a:buChar char="▪"/>
            </a:pPr>
            <a:r>
              <a:rPr lang="en-US" sz="1350" dirty="0">
                <a:solidFill>
                  <a:schemeClr val="bg1"/>
                </a:solidFill>
                <a:latin typeface="Arial" pitchFamily="34" charset="0"/>
                <a:ea typeface="Arial" pitchFamily="34" charset="-122"/>
                <a:cs typeface="Arial" pitchFamily="34" charset="-120"/>
              </a:rPr>
              <a:t>Training and workshops for committees and volunteers</a:t>
            </a:r>
            <a:endParaRPr lang="en-US" sz="1350" dirty="0">
              <a:solidFill>
                <a:schemeClr val="bg1"/>
              </a:solidFill>
            </a:endParaRPr>
          </a:p>
        </p:txBody>
      </p:sp>
      <p:sp>
        <p:nvSpPr>
          <p:cNvPr id="10" name="Shape 6"/>
          <p:cNvSpPr/>
          <p:nvPr/>
        </p:nvSpPr>
        <p:spPr>
          <a:xfrm>
            <a:off x="548640" y="3799840"/>
            <a:ext cx="5989320" cy="0"/>
          </a:xfrm>
          <a:prstGeom prst="line">
            <a:avLst/>
          </a:prstGeom>
          <a:noFill/>
          <a:ln w="12700">
            <a:solidFill>
              <a:srgbClr val="2C3A57"/>
            </a:solidFill>
            <a:prstDash val="solid"/>
          </a:ln>
        </p:spPr>
        <p:txBody>
          <a:bodyPr/>
          <a:lstStyle/>
          <a:p>
            <a:endParaRPr lang="en-US"/>
          </a:p>
        </p:txBody>
      </p:sp>
      <p:sp>
        <p:nvSpPr>
          <p:cNvPr id="11" name="Text 7"/>
          <p:cNvSpPr/>
          <p:nvPr/>
        </p:nvSpPr>
        <p:spPr>
          <a:xfrm>
            <a:off x="548640" y="3964432"/>
            <a:ext cx="5943600" cy="274320"/>
          </a:xfrm>
          <a:prstGeom prst="rect">
            <a:avLst/>
          </a:prstGeom>
          <a:noFill/>
          <a:ln/>
        </p:spPr>
        <p:txBody>
          <a:bodyPr wrap="square" rtlCol="0" anchor="ctr"/>
          <a:lstStyle/>
          <a:p>
            <a:pPr marL="0" indent="0">
              <a:buNone/>
            </a:pPr>
            <a:r>
              <a:rPr lang="en-US" sz="1200" b="1" kern="0" spc="150" dirty="0">
                <a:solidFill>
                  <a:srgbClr val="E4B764"/>
                </a:solidFill>
                <a:latin typeface="Arial" pitchFamily="34" charset="0"/>
                <a:ea typeface="Arial" pitchFamily="34" charset="-122"/>
                <a:cs typeface="Arial" pitchFamily="34" charset="-120"/>
              </a:rPr>
              <a:t>GET IN TOUCH</a:t>
            </a:r>
            <a:endParaRPr lang="en-US" sz="1200" dirty="0"/>
          </a:p>
        </p:txBody>
      </p:sp>
      <p:sp>
        <p:nvSpPr>
          <p:cNvPr id="12" name="Text 8"/>
          <p:cNvSpPr/>
          <p:nvPr/>
        </p:nvSpPr>
        <p:spPr>
          <a:xfrm>
            <a:off x="548640" y="4275328"/>
            <a:ext cx="1920240" cy="320040"/>
          </a:xfrm>
          <a:prstGeom prst="rect">
            <a:avLst/>
          </a:prstGeom>
          <a:noFill/>
          <a:ln/>
        </p:spPr>
        <p:txBody>
          <a:bodyPr wrap="square" rtlCol="0" anchor="t"/>
          <a:lstStyle/>
          <a:p>
            <a:pPr marL="0" indent="0">
              <a:buNone/>
            </a:pPr>
            <a:r>
              <a:rPr lang="en-US" sz="1250" b="1" dirty="0">
                <a:solidFill>
                  <a:srgbClr val="E4B764"/>
                </a:solidFill>
                <a:latin typeface="Arial" pitchFamily="34" charset="0"/>
                <a:ea typeface="Arial" pitchFamily="34" charset="-122"/>
                <a:cs typeface="Arial" pitchFamily="34" charset="-120"/>
              </a:rPr>
              <a:t>Email</a:t>
            </a:r>
            <a:endParaRPr lang="en-US" sz="1250" dirty="0"/>
          </a:p>
        </p:txBody>
      </p:sp>
      <p:sp>
        <p:nvSpPr>
          <p:cNvPr id="13" name="Text 9"/>
          <p:cNvSpPr/>
          <p:nvPr/>
        </p:nvSpPr>
        <p:spPr>
          <a:xfrm>
            <a:off x="2514600" y="4275328"/>
            <a:ext cx="4023360" cy="320040"/>
          </a:xfrm>
          <a:prstGeom prst="rect">
            <a:avLst/>
          </a:prstGeom>
          <a:noFill/>
          <a:ln/>
        </p:spPr>
        <p:txBody>
          <a:bodyPr wrap="square" rtlCol="0" anchor="t"/>
          <a:lstStyle/>
          <a:p>
            <a:pPr marL="0" indent="0">
              <a:buNone/>
            </a:pPr>
            <a:r>
              <a:rPr lang="en-US" sz="1250" dirty="0">
                <a:solidFill>
                  <a:srgbClr val="FFFFFF"/>
                </a:solidFill>
                <a:latin typeface="Arial" pitchFamily="34" charset="0"/>
                <a:ea typeface="Arial" pitchFamily="34" charset="-122"/>
                <a:cs typeface="Arial" pitchFamily="34" charset="-120"/>
              </a:rPr>
              <a:t>andrew@clubdevelopmentsolutions.com</a:t>
            </a:r>
            <a:endParaRPr lang="en-US" sz="1250" dirty="0"/>
          </a:p>
        </p:txBody>
      </p:sp>
      <p:sp>
        <p:nvSpPr>
          <p:cNvPr id="14" name="Text 10"/>
          <p:cNvSpPr/>
          <p:nvPr/>
        </p:nvSpPr>
        <p:spPr>
          <a:xfrm>
            <a:off x="548640" y="4604512"/>
            <a:ext cx="1920240" cy="320040"/>
          </a:xfrm>
          <a:prstGeom prst="rect">
            <a:avLst/>
          </a:prstGeom>
          <a:noFill/>
          <a:ln/>
        </p:spPr>
        <p:txBody>
          <a:bodyPr wrap="square" rtlCol="0" anchor="t"/>
          <a:lstStyle/>
          <a:p>
            <a:pPr marL="0" indent="0">
              <a:buNone/>
            </a:pPr>
            <a:r>
              <a:rPr lang="en-US" sz="1250" b="1" dirty="0">
                <a:solidFill>
                  <a:srgbClr val="E4B764"/>
                </a:solidFill>
                <a:latin typeface="Arial" pitchFamily="34" charset="0"/>
                <a:ea typeface="Arial" pitchFamily="34" charset="-122"/>
                <a:cs typeface="Arial" pitchFamily="34" charset="-120"/>
              </a:rPr>
              <a:t>Phone</a:t>
            </a:r>
            <a:endParaRPr lang="en-US" sz="1250" dirty="0"/>
          </a:p>
        </p:txBody>
      </p:sp>
      <p:sp>
        <p:nvSpPr>
          <p:cNvPr id="15" name="Text 11"/>
          <p:cNvSpPr/>
          <p:nvPr/>
        </p:nvSpPr>
        <p:spPr>
          <a:xfrm>
            <a:off x="2514600" y="4604512"/>
            <a:ext cx="4023360" cy="320040"/>
          </a:xfrm>
          <a:prstGeom prst="rect">
            <a:avLst/>
          </a:prstGeom>
          <a:noFill/>
          <a:ln/>
        </p:spPr>
        <p:txBody>
          <a:bodyPr wrap="square" rtlCol="0" anchor="t"/>
          <a:lstStyle/>
          <a:p>
            <a:pPr marL="0" indent="0">
              <a:buNone/>
            </a:pPr>
            <a:r>
              <a:rPr lang="en-US" sz="1250" dirty="0">
                <a:solidFill>
                  <a:srgbClr val="FFFFFF"/>
                </a:solidFill>
                <a:latin typeface="Arial" pitchFamily="34" charset="0"/>
                <a:ea typeface="Arial" pitchFamily="34" charset="-122"/>
                <a:cs typeface="Arial" pitchFamily="34" charset="-120"/>
              </a:rPr>
              <a:t>07769 175 480</a:t>
            </a:r>
            <a:endParaRPr lang="en-US" sz="1250" dirty="0"/>
          </a:p>
        </p:txBody>
      </p:sp>
      <p:sp>
        <p:nvSpPr>
          <p:cNvPr id="16" name="Text 12"/>
          <p:cNvSpPr/>
          <p:nvPr/>
        </p:nvSpPr>
        <p:spPr>
          <a:xfrm>
            <a:off x="548640" y="4933696"/>
            <a:ext cx="1920240" cy="320040"/>
          </a:xfrm>
          <a:prstGeom prst="rect">
            <a:avLst/>
          </a:prstGeom>
          <a:noFill/>
          <a:ln/>
        </p:spPr>
        <p:txBody>
          <a:bodyPr wrap="square" rtlCol="0" anchor="t"/>
          <a:lstStyle/>
          <a:p>
            <a:pPr marL="0" indent="0">
              <a:buNone/>
            </a:pPr>
            <a:r>
              <a:rPr lang="en-US" sz="1250" b="1" dirty="0">
                <a:solidFill>
                  <a:srgbClr val="E4B764"/>
                </a:solidFill>
                <a:latin typeface="Arial" pitchFamily="34" charset="0"/>
                <a:ea typeface="Arial" pitchFamily="34" charset="-122"/>
                <a:cs typeface="Arial" pitchFamily="34" charset="-120"/>
              </a:rPr>
              <a:t>Web</a:t>
            </a:r>
            <a:endParaRPr lang="en-US" sz="1250" dirty="0"/>
          </a:p>
        </p:txBody>
      </p:sp>
      <p:sp>
        <p:nvSpPr>
          <p:cNvPr id="17" name="Text 13"/>
          <p:cNvSpPr/>
          <p:nvPr/>
        </p:nvSpPr>
        <p:spPr>
          <a:xfrm>
            <a:off x="2514600" y="4933696"/>
            <a:ext cx="4023360" cy="320040"/>
          </a:xfrm>
          <a:prstGeom prst="rect">
            <a:avLst/>
          </a:prstGeom>
          <a:noFill/>
          <a:ln/>
        </p:spPr>
        <p:txBody>
          <a:bodyPr wrap="square" rtlCol="0" anchor="t"/>
          <a:lstStyle/>
          <a:p>
            <a:pPr marL="0" indent="0">
              <a:buNone/>
            </a:pPr>
            <a:r>
              <a:rPr lang="en-US" sz="1250" dirty="0">
                <a:solidFill>
                  <a:srgbClr val="FFFFFF"/>
                </a:solidFill>
                <a:latin typeface="Arial" pitchFamily="34" charset="0"/>
                <a:ea typeface="Arial" pitchFamily="34" charset="-122"/>
                <a:cs typeface="Arial" pitchFamily="34" charset="-120"/>
              </a:rPr>
              <a:t>www.clubdevelopmentsolutions.com</a:t>
            </a:r>
            <a:endParaRPr lang="en-US" sz="1250" dirty="0"/>
          </a:p>
        </p:txBody>
      </p:sp>
      <p:sp>
        <p:nvSpPr>
          <p:cNvPr id="18" name="Text 14"/>
          <p:cNvSpPr/>
          <p:nvPr/>
        </p:nvSpPr>
        <p:spPr>
          <a:xfrm>
            <a:off x="548640" y="5262880"/>
            <a:ext cx="1920240" cy="320040"/>
          </a:xfrm>
          <a:prstGeom prst="rect">
            <a:avLst/>
          </a:prstGeom>
          <a:noFill/>
          <a:ln/>
        </p:spPr>
        <p:txBody>
          <a:bodyPr wrap="square" rtlCol="0" anchor="t"/>
          <a:lstStyle/>
          <a:p>
            <a:pPr marL="0" indent="0">
              <a:buNone/>
            </a:pPr>
            <a:r>
              <a:rPr lang="en-US" sz="1250" b="1" dirty="0">
                <a:solidFill>
                  <a:srgbClr val="E4B764"/>
                </a:solidFill>
                <a:latin typeface="Arial" pitchFamily="34" charset="0"/>
                <a:ea typeface="Arial" pitchFamily="34" charset="-122"/>
                <a:cs typeface="Arial" pitchFamily="34" charset="-120"/>
              </a:rPr>
              <a:t>Instagram / Facebook</a:t>
            </a:r>
            <a:endParaRPr lang="en-US" sz="1250" dirty="0"/>
          </a:p>
        </p:txBody>
      </p:sp>
      <p:sp>
        <p:nvSpPr>
          <p:cNvPr id="19" name="Text 15"/>
          <p:cNvSpPr/>
          <p:nvPr/>
        </p:nvSpPr>
        <p:spPr>
          <a:xfrm>
            <a:off x="2514600" y="5262880"/>
            <a:ext cx="4023360" cy="320040"/>
          </a:xfrm>
          <a:prstGeom prst="rect">
            <a:avLst/>
          </a:prstGeom>
          <a:noFill/>
          <a:ln/>
        </p:spPr>
        <p:txBody>
          <a:bodyPr wrap="square" rtlCol="0" anchor="t"/>
          <a:lstStyle/>
          <a:p>
            <a:pPr marL="0" indent="0">
              <a:buNone/>
            </a:pPr>
            <a:r>
              <a:rPr lang="en-US" sz="1250" dirty="0">
                <a:solidFill>
                  <a:srgbClr val="FFFFFF"/>
                </a:solidFill>
                <a:latin typeface="Arial" pitchFamily="34" charset="0"/>
                <a:ea typeface="Arial" pitchFamily="34" charset="-122"/>
                <a:cs typeface="Arial" pitchFamily="34" charset="-120"/>
              </a:rPr>
              <a:t>@clubdevelopmentsolutions</a:t>
            </a:r>
            <a:endParaRPr lang="en-US" sz="1250" dirty="0"/>
          </a:p>
        </p:txBody>
      </p:sp>
      <p:sp>
        <p:nvSpPr>
          <p:cNvPr id="20" name="Text 16"/>
          <p:cNvSpPr/>
          <p:nvPr/>
        </p:nvSpPr>
        <p:spPr>
          <a:xfrm>
            <a:off x="548640" y="5592064"/>
            <a:ext cx="1920240" cy="320040"/>
          </a:xfrm>
          <a:prstGeom prst="rect">
            <a:avLst/>
          </a:prstGeom>
          <a:noFill/>
          <a:ln/>
        </p:spPr>
        <p:txBody>
          <a:bodyPr wrap="square" rtlCol="0" anchor="t"/>
          <a:lstStyle/>
          <a:p>
            <a:pPr marL="0" indent="0">
              <a:buNone/>
            </a:pPr>
            <a:r>
              <a:rPr lang="en-US" sz="1250" b="1" dirty="0">
                <a:solidFill>
                  <a:srgbClr val="E4B764"/>
                </a:solidFill>
                <a:latin typeface="Arial" pitchFamily="34" charset="0"/>
                <a:ea typeface="Arial" pitchFamily="34" charset="-122"/>
                <a:cs typeface="Arial" pitchFamily="34" charset="-120"/>
              </a:rPr>
              <a:t>LinkedIn</a:t>
            </a:r>
            <a:endParaRPr lang="en-US" sz="1250" dirty="0"/>
          </a:p>
        </p:txBody>
      </p:sp>
      <p:sp>
        <p:nvSpPr>
          <p:cNvPr id="21" name="Text 17"/>
          <p:cNvSpPr/>
          <p:nvPr/>
        </p:nvSpPr>
        <p:spPr>
          <a:xfrm>
            <a:off x="2514600" y="5592064"/>
            <a:ext cx="4023360" cy="320040"/>
          </a:xfrm>
          <a:prstGeom prst="rect">
            <a:avLst/>
          </a:prstGeom>
          <a:noFill/>
          <a:ln/>
        </p:spPr>
        <p:txBody>
          <a:bodyPr wrap="square" rtlCol="0" anchor="t"/>
          <a:lstStyle/>
          <a:p>
            <a:pPr marL="0" indent="0">
              <a:buNone/>
            </a:pPr>
            <a:r>
              <a:rPr lang="en-US" sz="1250" dirty="0">
                <a:solidFill>
                  <a:srgbClr val="FFFFFF"/>
                </a:solidFill>
                <a:latin typeface="Arial" pitchFamily="34" charset="0"/>
                <a:ea typeface="Arial" pitchFamily="34" charset="-122"/>
                <a:cs typeface="Arial" pitchFamily="34" charset="-120"/>
              </a:rPr>
              <a:t>Club Development Solutions</a:t>
            </a:r>
            <a:endParaRPr lang="en-US" sz="12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TotalTime>
  <Words>5175</Words>
  <Application>Microsoft Office PowerPoint</Application>
  <PresentationFormat>Widescreen</PresentationFormat>
  <Paragraphs>616</Paragraphs>
  <Slides>50</Slides>
  <Notes>48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50</vt:i4>
      </vt:variant>
    </vt:vector>
  </HeadingPairs>
  <TitlesOfParts>
    <vt:vector size="53" baseType="lpstr">
      <vt:lpstr>Arial</vt:lpstr>
      <vt:lpstr>Baguet Script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Blair Pettigrew</cp:lastModifiedBy>
  <cp:revision>7</cp:revision>
  <dcterms:created xsi:type="dcterms:W3CDTF">2026-09-18T16:28:54Z</dcterms:created>
  <dcterms:modified xsi:type="dcterms:W3CDTF">2026-09-22T14:00:25Z</dcterms:modified>
</cp:coreProperties>
</file>