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95"/>
  </p:notesMasterIdLst>
  <p:sldIdLst>
    <p:sldId id="256" r:id="rId6"/>
    <p:sldId id="266" r:id="rId7"/>
    <p:sldId id="267" r:id="rId8"/>
    <p:sldId id="534" r:id="rId9"/>
    <p:sldId id="417" r:id="rId10"/>
    <p:sldId id="512" r:id="rId11"/>
    <p:sldId id="51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7" r:id="rId26"/>
    <p:sldId id="528" r:id="rId27"/>
    <p:sldId id="529" r:id="rId28"/>
    <p:sldId id="530" r:id="rId29"/>
    <p:sldId id="531" r:id="rId30"/>
    <p:sldId id="532" r:id="rId31"/>
    <p:sldId id="533" r:id="rId32"/>
    <p:sldId id="499" r:id="rId33"/>
    <p:sldId id="493" r:id="rId34"/>
    <p:sldId id="538" r:id="rId35"/>
    <p:sldId id="539" r:id="rId36"/>
    <p:sldId id="540" r:id="rId37"/>
    <p:sldId id="554" r:id="rId38"/>
    <p:sldId id="549" r:id="rId39"/>
    <p:sldId id="550" r:id="rId40"/>
    <p:sldId id="551" r:id="rId41"/>
    <p:sldId id="552" r:id="rId42"/>
    <p:sldId id="547" r:id="rId43"/>
    <p:sldId id="556" r:id="rId44"/>
    <p:sldId id="553" r:id="rId45"/>
    <p:sldId id="548" r:id="rId46"/>
    <p:sldId id="537" r:id="rId47"/>
    <p:sldId id="555" r:id="rId48"/>
    <p:sldId id="535" r:id="rId49"/>
    <p:sldId id="536" r:id="rId50"/>
    <p:sldId id="259" r:id="rId51"/>
    <p:sldId id="460" r:id="rId52"/>
    <p:sldId id="459" r:id="rId53"/>
    <p:sldId id="461" r:id="rId54"/>
    <p:sldId id="465" r:id="rId55"/>
    <p:sldId id="466" r:id="rId56"/>
    <p:sldId id="438" r:id="rId57"/>
    <p:sldId id="468" r:id="rId58"/>
    <p:sldId id="439" r:id="rId59"/>
    <p:sldId id="437" r:id="rId60"/>
    <p:sldId id="469" r:id="rId61"/>
    <p:sldId id="436" r:id="rId62"/>
    <p:sldId id="470" r:id="rId63"/>
    <p:sldId id="471" r:id="rId64"/>
    <p:sldId id="472" r:id="rId65"/>
    <p:sldId id="473" r:id="rId66"/>
    <p:sldId id="474" r:id="rId67"/>
    <p:sldId id="475" r:id="rId68"/>
    <p:sldId id="476" r:id="rId69"/>
    <p:sldId id="477" r:id="rId70"/>
    <p:sldId id="478" r:id="rId71"/>
    <p:sldId id="484" r:id="rId72"/>
    <p:sldId id="485" r:id="rId73"/>
    <p:sldId id="490" r:id="rId74"/>
    <p:sldId id="264" r:id="rId75"/>
    <p:sldId id="500" r:id="rId76"/>
    <p:sldId id="501" r:id="rId77"/>
    <p:sldId id="502" r:id="rId78"/>
    <p:sldId id="263" r:id="rId79"/>
    <p:sldId id="503" r:id="rId80"/>
    <p:sldId id="504" r:id="rId81"/>
    <p:sldId id="505" r:id="rId82"/>
    <p:sldId id="506" r:id="rId83"/>
    <p:sldId id="507" r:id="rId84"/>
    <p:sldId id="269" r:id="rId85"/>
    <p:sldId id="270" r:id="rId86"/>
    <p:sldId id="508" r:id="rId87"/>
    <p:sldId id="488" r:id="rId88"/>
    <p:sldId id="489" r:id="rId89"/>
    <p:sldId id="279" r:id="rId90"/>
    <p:sldId id="492" r:id="rId91"/>
    <p:sldId id="491" r:id="rId92"/>
    <p:sldId id="413" r:id="rId93"/>
    <p:sldId id="434"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A999B-539C-413A-8AAC-7FD028D83070}" v="131" dt="2025-09-09T09:49:4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Traylor" userId="87fc9b83-2c20-4425-9fed-9ec28a374862" providerId="ADAL" clId="{04830A35-0FD9-483A-9258-CBC5B03AC958}"/>
    <pc:docChg chg="undo custSel delSld modSld">
      <pc:chgData name="Danny Traylor" userId="87fc9b83-2c20-4425-9fed-9ec28a374862" providerId="ADAL" clId="{04830A35-0FD9-483A-9258-CBC5B03AC958}" dt="2025-09-09T09:50:44.889" v="144" actId="2696"/>
      <pc:docMkLst>
        <pc:docMk/>
      </pc:docMkLst>
      <pc:sldChg chg="addSp delSp modSp mod">
        <pc:chgData name="Danny Traylor" userId="87fc9b83-2c20-4425-9fed-9ec28a374862" providerId="ADAL" clId="{04830A35-0FD9-483A-9258-CBC5B03AC958}" dt="2025-09-05T22:02:48.014" v="128"/>
        <pc:sldMkLst>
          <pc:docMk/>
          <pc:sldMk cId="3677375919" sldId="256"/>
        </pc:sldMkLst>
        <pc:picChg chg="add mod">
          <ac:chgData name="Danny Traylor" userId="87fc9b83-2c20-4425-9fed-9ec28a374862" providerId="ADAL" clId="{04830A35-0FD9-483A-9258-CBC5B03AC958}" dt="2025-09-05T22:00:05.953" v="125" actId="1076"/>
          <ac:picMkLst>
            <pc:docMk/>
            <pc:sldMk cId="3677375919" sldId="256"/>
            <ac:picMk id="3" creationId="{E7B9FB34-73D1-7EAF-2ECC-385043013966}"/>
          </ac:picMkLst>
        </pc:picChg>
        <pc:picChg chg="add mod">
          <ac:chgData name="Danny Traylor" userId="87fc9b83-2c20-4425-9fed-9ec28a374862" providerId="ADAL" clId="{04830A35-0FD9-483A-9258-CBC5B03AC958}" dt="2025-09-05T22:02:48.014" v="128"/>
          <ac:picMkLst>
            <pc:docMk/>
            <pc:sldMk cId="3677375919" sldId="256"/>
            <ac:picMk id="7" creationId="{B43A95E5-4701-DE07-CEC7-3AE215076E6E}"/>
          </ac:picMkLst>
        </pc:picChg>
      </pc:sldChg>
      <pc:sldChg chg="del">
        <pc:chgData name="Danny Traylor" userId="87fc9b83-2c20-4425-9fed-9ec28a374862" providerId="ADAL" clId="{04830A35-0FD9-483A-9258-CBC5B03AC958}" dt="2025-09-09T09:50:33.636" v="143" actId="2696"/>
        <pc:sldMkLst>
          <pc:docMk/>
          <pc:sldMk cId="0" sldId="268"/>
        </pc:sldMkLst>
      </pc:sldChg>
      <pc:sldChg chg="del">
        <pc:chgData name="Danny Traylor" userId="87fc9b83-2c20-4425-9fed-9ec28a374862" providerId="ADAL" clId="{04830A35-0FD9-483A-9258-CBC5B03AC958}" dt="2025-09-09T09:50:09.785" v="139" actId="2696"/>
        <pc:sldMkLst>
          <pc:docMk/>
          <pc:sldMk cId="2032836592" sldId="435"/>
        </pc:sldMkLst>
      </pc:sldChg>
      <pc:sldChg chg="del">
        <pc:chgData name="Danny Traylor" userId="87fc9b83-2c20-4425-9fed-9ec28a374862" providerId="ADAL" clId="{04830A35-0FD9-483A-9258-CBC5B03AC958}" dt="2025-09-09T09:50:44.889" v="144" actId="2696"/>
        <pc:sldMkLst>
          <pc:docMk/>
          <pc:sldMk cId="2391041102" sldId="462"/>
        </pc:sldMkLst>
      </pc:sldChg>
      <pc:sldChg chg="del">
        <pc:chgData name="Danny Traylor" userId="87fc9b83-2c20-4425-9fed-9ec28a374862" providerId="ADAL" clId="{04830A35-0FD9-483A-9258-CBC5B03AC958}" dt="2025-09-09T09:50:44.889" v="144" actId="2696"/>
        <pc:sldMkLst>
          <pc:docMk/>
          <pc:sldMk cId="1952847049" sldId="463"/>
        </pc:sldMkLst>
      </pc:sldChg>
      <pc:sldChg chg="del">
        <pc:chgData name="Danny Traylor" userId="87fc9b83-2c20-4425-9fed-9ec28a374862" providerId="ADAL" clId="{04830A35-0FD9-483A-9258-CBC5B03AC958}" dt="2025-09-09T09:50:44.889" v="144" actId="2696"/>
        <pc:sldMkLst>
          <pc:docMk/>
          <pc:sldMk cId="1586711296" sldId="464"/>
        </pc:sldMkLst>
      </pc:sldChg>
      <pc:sldChg chg="del">
        <pc:chgData name="Danny Traylor" userId="87fc9b83-2c20-4425-9fed-9ec28a374862" providerId="ADAL" clId="{04830A35-0FD9-483A-9258-CBC5B03AC958}" dt="2025-09-09T09:50:19.110" v="140" actId="2696"/>
        <pc:sldMkLst>
          <pc:docMk/>
          <pc:sldMk cId="545900466" sldId="479"/>
        </pc:sldMkLst>
      </pc:sldChg>
      <pc:sldChg chg="del">
        <pc:chgData name="Danny Traylor" userId="87fc9b83-2c20-4425-9fed-9ec28a374862" providerId="ADAL" clId="{04830A35-0FD9-483A-9258-CBC5B03AC958}" dt="2025-09-09T09:50:19.110" v="140" actId="2696"/>
        <pc:sldMkLst>
          <pc:docMk/>
          <pc:sldMk cId="3972295244" sldId="480"/>
        </pc:sldMkLst>
      </pc:sldChg>
      <pc:sldChg chg="del">
        <pc:chgData name="Danny Traylor" userId="87fc9b83-2c20-4425-9fed-9ec28a374862" providerId="ADAL" clId="{04830A35-0FD9-483A-9258-CBC5B03AC958}" dt="2025-09-09T09:50:19.110" v="140" actId="2696"/>
        <pc:sldMkLst>
          <pc:docMk/>
          <pc:sldMk cId="1444872031" sldId="481"/>
        </pc:sldMkLst>
      </pc:sldChg>
      <pc:sldChg chg="del">
        <pc:chgData name="Danny Traylor" userId="87fc9b83-2c20-4425-9fed-9ec28a374862" providerId="ADAL" clId="{04830A35-0FD9-483A-9258-CBC5B03AC958}" dt="2025-09-09T09:50:22.291" v="141" actId="2696"/>
        <pc:sldMkLst>
          <pc:docMk/>
          <pc:sldMk cId="2986959495" sldId="482"/>
        </pc:sldMkLst>
      </pc:sldChg>
      <pc:sldChg chg="del">
        <pc:chgData name="Danny Traylor" userId="87fc9b83-2c20-4425-9fed-9ec28a374862" providerId="ADAL" clId="{04830A35-0FD9-483A-9258-CBC5B03AC958}" dt="2025-09-09T09:50:19.110" v="140" actId="2696"/>
        <pc:sldMkLst>
          <pc:docMk/>
          <pc:sldMk cId="1664104668" sldId="483"/>
        </pc:sldMkLst>
      </pc:sldChg>
      <pc:sldChg chg="del">
        <pc:chgData name="Danny Traylor" userId="87fc9b83-2c20-4425-9fed-9ec28a374862" providerId="ADAL" clId="{04830A35-0FD9-483A-9258-CBC5B03AC958}" dt="2025-09-09T09:50:27.971" v="142" actId="2696"/>
        <pc:sldMkLst>
          <pc:docMk/>
          <pc:sldMk cId="889424712" sldId="486"/>
        </pc:sldMkLst>
      </pc:sldChg>
      <pc:sldChg chg="del">
        <pc:chgData name="Danny Traylor" userId="87fc9b83-2c20-4425-9fed-9ec28a374862" providerId="ADAL" clId="{04830A35-0FD9-483A-9258-CBC5B03AC958}" dt="2025-09-09T09:50:33.636" v="143" actId="2696"/>
        <pc:sldMkLst>
          <pc:docMk/>
          <pc:sldMk cId="1127018407" sldId="487"/>
        </pc:sldMkLst>
      </pc:sldChg>
      <pc:sldChg chg="addSp delSp modSp mod">
        <pc:chgData name="Danny Traylor" userId="87fc9b83-2c20-4425-9fed-9ec28a374862" providerId="ADAL" clId="{04830A35-0FD9-483A-9258-CBC5B03AC958}" dt="2025-09-09T09:49:47.543" v="133"/>
        <pc:sldMkLst>
          <pc:docMk/>
          <pc:sldMk cId="3908620012" sldId="537"/>
        </pc:sldMkLst>
        <pc:spChg chg="del mod">
          <ac:chgData name="Danny Traylor" userId="87fc9b83-2c20-4425-9fed-9ec28a374862" providerId="ADAL" clId="{04830A35-0FD9-483A-9258-CBC5B03AC958}" dt="2025-09-09T09:49:47.543" v="133"/>
          <ac:spMkLst>
            <pc:docMk/>
            <pc:sldMk cId="3908620012" sldId="537"/>
            <ac:spMk id="2" creationId="{7B81F30F-4EE3-47B6-89A7-4A5F563B2387}"/>
          </ac:spMkLst>
        </pc:spChg>
        <pc:spChg chg="mod">
          <ac:chgData name="Danny Traylor" userId="87fc9b83-2c20-4425-9fed-9ec28a374862" providerId="ADAL" clId="{04830A35-0FD9-483A-9258-CBC5B03AC958}" dt="2025-09-05T21:26:30.235" v="103" actId="20577"/>
          <ac:spMkLst>
            <pc:docMk/>
            <pc:sldMk cId="3908620012" sldId="537"/>
            <ac:spMk id="9" creationId="{D63B44B7-D75D-50F2-0A10-C4E7FEFE1F04}"/>
          </ac:spMkLst>
        </pc:spChg>
        <pc:picChg chg="add mod">
          <ac:chgData name="Danny Traylor" userId="87fc9b83-2c20-4425-9fed-9ec28a374862" providerId="ADAL" clId="{04830A35-0FD9-483A-9258-CBC5B03AC958}" dt="2025-09-09T09:49:41.431" v="130" actId="571"/>
          <ac:picMkLst>
            <pc:docMk/>
            <pc:sldMk cId="3908620012" sldId="537"/>
            <ac:picMk id="3" creationId="{ED1555D1-7D83-C7E6-D3A5-52188CDC0616}"/>
          </ac:picMkLst>
        </pc:picChg>
      </pc:sldChg>
      <pc:sldChg chg="del">
        <pc:chgData name="Danny Traylor" userId="87fc9b83-2c20-4425-9fed-9ec28a374862" providerId="ADAL" clId="{04830A35-0FD9-483A-9258-CBC5B03AC958}" dt="2025-09-09T09:49:48.736" v="134" actId="47"/>
        <pc:sldMkLst>
          <pc:docMk/>
          <pc:sldMk cId="1178559080" sldId="541"/>
        </pc:sldMkLst>
      </pc:sldChg>
      <pc:sldChg chg="del">
        <pc:chgData name="Danny Traylor" userId="87fc9b83-2c20-4425-9fed-9ec28a374862" providerId="ADAL" clId="{04830A35-0FD9-483A-9258-CBC5B03AC958}" dt="2025-09-09T09:49:52.907" v="137" actId="47"/>
        <pc:sldMkLst>
          <pc:docMk/>
          <pc:sldMk cId="551436751" sldId="542"/>
        </pc:sldMkLst>
      </pc:sldChg>
      <pc:sldChg chg="del">
        <pc:chgData name="Danny Traylor" userId="87fc9b83-2c20-4425-9fed-9ec28a374862" providerId="ADAL" clId="{04830A35-0FD9-483A-9258-CBC5B03AC958}" dt="2025-09-09T09:49:54.061" v="138" actId="47"/>
        <pc:sldMkLst>
          <pc:docMk/>
          <pc:sldMk cId="1535365303" sldId="544"/>
        </pc:sldMkLst>
      </pc:sldChg>
      <pc:sldChg chg="del">
        <pc:chgData name="Danny Traylor" userId="87fc9b83-2c20-4425-9fed-9ec28a374862" providerId="ADAL" clId="{04830A35-0FD9-483A-9258-CBC5B03AC958}" dt="2025-09-09T09:49:49.708" v="135" actId="47"/>
        <pc:sldMkLst>
          <pc:docMk/>
          <pc:sldMk cId="40713983" sldId="545"/>
        </pc:sldMkLst>
      </pc:sldChg>
      <pc:sldChg chg="del">
        <pc:chgData name="Danny Traylor" userId="87fc9b83-2c20-4425-9fed-9ec28a374862" providerId="ADAL" clId="{04830A35-0FD9-483A-9258-CBC5B03AC958}" dt="2025-09-09T09:49:51.436" v="136" actId="47"/>
        <pc:sldMkLst>
          <pc:docMk/>
          <pc:sldMk cId="3170114763" sldId="546"/>
        </pc:sldMkLst>
      </pc:sldChg>
      <pc:sldMasterChg chg="delSldLayout">
        <pc:chgData name="Danny Traylor" userId="87fc9b83-2c20-4425-9fed-9ec28a374862" providerId="ADAL" clId="{04830A35-0FD9-483A-9258-CBC5B03AC958}" dt="2025-09-09T09:50:33.636" v="143" actId="2696"/>
        <pc:sldMasterMkLst>
          <pc:docMk/>
          <pc:sldMasterMk cId="2723977287" sldId="2147483660"/>
        </pc:sldMasterMkLst>
        <pc:sldLayoutChg chg="del">
          <pc:chgData name="Danny Traylor" userId="87fc9b83-2c20-4425-9fed-9ec28a374862" providerId="ADAL" clId="{04830A35-0FD9-483A-9258-CBC5B03AC958}" dt="2025-09-09T09:50:33.636" v="143" actId="2696"/>
          <pc:sldLayoutMkLst>
            <pc:docMk/>
            <pc:sldMasterMk cId="2723977287" sldId="2147483660"/>
            <pc:sldLayoutMk cId="1912796273" sldId="2147483672"/>
          </pc:sldLayoutMkLst>
        </pc:sldLayoutChg>
      </pc:sldMasterChg>
    </pc:docChg>
  </pc:docChgLst>
  <pc:docChgLst>
    <pc:chgData name="Rowan Johnston" userId="6283b883-2709-4f01-95e9-539ae7f3618e" providerId="ADAL" clId="{A05FD182-23D6-48C4-A2B0-101E99C00FDD}"/>
    <pc:docChg chg="undo custSel addSld delSld modSld sldOrd">
      <pc:chgData name="Rowan Johnston" userId="6283b883-2709-4f01-95e9-539ae7f3618e" providerId="ADAL" clId="{A05FD182-23D6-48C4-A2B0-101E99C00FDD}" dt="2025-09-05T22:14:38.538" v="4445" actId="20577"/>
      <pc:docMkLst>
        <pc:docMk/>
      </pc:docMkLst>
      <pc:sldChg chg="modSp mod">
        <pc:chgData name="Rowan Johnston" userId="6283b883-2709-4f01-95e9-539ae7f3618e" providerId="ADAL" clId="{A05FD182-23D6-48C4-A2B0-101E99C00FDD}" dt="2025-09-05T21:32:37.974" v="2619" actId="20577"/>
        <pc:sldMkLst>
          <pc:docMk/>
          <pc:sldMk cId="4037287060" sldId="493"/>
        </pc:sldMkLst>
        <pc:spChg chg="mod">
          <ac:chgData name="Rowan Johnston" userId="6283b883-2709-4f01-95e9-539ae7f3618e" providerId="ADAL" clId="{A05FD182-23D6-48C4-A2B0-101E99C00FDD}" dt="2025-09-05T21:32:37.974" v="2619" actId="20577"/>
          <ac:spMkLst>
            <pc:docMk/>
            <pc:sldMk cId="4037287060" sldId="493"/>
            <ac:spMk id="2" creationId="{F4CC6113-803D-42D0-6863-ED3723C79B42}"/>
          </ac:spMkLst>
        </pc:spChg>
      </pc:sldChg>
      <pc:sldChg chg="addSp modSp mod ord">
        <pc:chgData name="Rowan Johnston" userId="6283b883-2709-4f01-95e9-539ae7f3618e" providerId="ADAL" clId="{A05FD182-23D6-48C4-A2B0-101E99C00FDD}" dt="2025-09-05T22:14:38.538" v="4445" actId="20577"/>
        <pc:sldMkLst>
          <pc:docMk/>
          <pc:sldMk cId="3908620012" sldId="537"/>
        </pc:sldMkLst>
        <pc:spChg chg="mod">
          <ac:chgData name="Rowan Johnston" userId="6283b883-2709-4f01-95e9-539ae7f3618e" providerId="ADAL" clId="{A05FD182-23D6-48C4-A2B0-101E99C00FDD}" dt="2025-09-05T22:14:38.538" v="4445" actId="20577"/>
          <ac:spMkLst>
            <pc:docMk/>
            <pc:sldMk cId="3908620012" sldId="537"/>
            <ac:spMk id="9" creationId="{D63B44B7-D75D-50F2-0A10-C4E7FEFE1F04}"/>
          </ac:spMkLst>
        </pc:spChg>
      </pc:sldChg>
      <pc:sldChg chg="addSp delSp modSp mod">
        <pc:chgData name="Rowan Johnston" userId="6283b883-2709-4f01-95e9-539ae7f3618e" providerId="ADAL" clId="{A05FD182-23D6-48C4-A2B0-101E99C00FDD}" dt="2025-09-05T21:35:39.941" v="2762" actId="21"/>
        <pc:sldMkLst>
          <pc:docMk/>
          <pc:sldMk cId="10209212" sldId="540"/>
        </pc:sldMkLst>
        <pc:spChg chg="mod">
          <ac:chgData name="Rowan Johnston" userId="6283b883-2709-4f01-95e9-539ae7f3618e" providerId="ADAL" clId="{A05FD182-23D6-48C4-A2B0-101E99C00FDD}" dt="2025-09-05T21:33:53.174" v="2760" actId="20577"/>
          <ac:spMkLst>
            <pc:docMk/>
            <pc:sldMk cId="10209212" sldId="540"/>
            <ac:spMk id="9" creationId="{F94F7552-F6AD-91BA-0331-2434393BCC0E}"/>
          </ac:spMkLst>
        </pc:spChg>
        <pc:picChg chg="mod">
          <ac:chgData name="Rowan Johnston" userId="6283b883-2709-4f01-95e9-539ae7f3618e" providerId="ADAL" clId="{A05FD182-23D6-48C4-A2B0-101E99C00FDD}" dt="2025-09-05T21:26:08.808" v="2340" actId="1076"/>
          <ac:picMkLst>
            <pc:docMk/>
            <pc:sldMk cId="10209212" sldId="540"/>
            <ac:picMk id="5" creationId="{64FC5ABD-98FD-645D-EFAA-B4AEF3529F6E}"/>
          </ac:picMkLst>
        </pc:picChg>
      </pc:sldChg>
      <pc:sldChg chg="ord">
        <pc:chgData name="Rowan Johnston" userId="6283b883-2709-4f01-95e9-539ae7f3618e" providerId="ADAL" clId="{A05FD182-23D6-48C4-A2B0-101E99C00FDD}" dt="2025-09-05T21:31:52.892" v="2584"/>
        <pc:sldMkLst>
          <pc:docMk/>
          <pc:sldMk cId="1178559080" sldId="541"/>
        </pc:sldMkLst>
      </pc:sldChg>
      <pc:sldChg chg="ord">
        <pc:chgData name="Rowan Johnston" userId="6283b883-2709-4f01-95e9-539ae7f3618e" providerId="ADAL" clId="{A05FD182-23D6-48C4-A2B0-101E99C00FDD}" dt="2025-09-05T21:32:14.212" v="2590"/>
        <pc:sldMkLst>
          <pc:docMk/>
          <pc:sldMk cId="551436751" sldId="542"/>
        </pc:sldMkLst>
      </pc:sldChg>
      <pc:sldChg chg="del">
        <pc:chgData name="Rowan Johnston" userId="6283b883-2709-4f01-95e9-539ae7f3618e" providerId="ADAL" clId="{A05FD182-23D6-48C4-A2B0-101E99C00FDD}" dt="2025-09-05T15:51:33.761" v="253" actId="2696"/>
        <pc:sldMkLst>
          <pc:docMk/>
          <pc:sldMk cId="2013225650" sldId="543"/>
        </pc:sldMkLst>
      </pc:sldChg>
      <pc:sldChg chg="ord">
        <pc:chgData name="Rowan Johnston" userId="6283b883-2709-4f01-95e9-539ae7f3618e" providerId="ADAL" clId="{A05FD182-23D6-48C4-A2B0-101E99C00FDD}" dt="2025-09-05T21:32:21.783" v="2594"/>
        <pc:sldMkLst>
          <pc:docMk/>
          <pc:sldMk cId="1535365303" sldId="544"/>
        </pc:sldMkLst>
      </pc:sldChg>
      <pc:sldChg chg="addSp delSp modSp add mod ord">
        <pc:chgData name="Rowan Johnston" userId="6283b883-2709-4f01-95e9-539ae7f3618e" providerId="ADAL" clId="{A05FD182-23D6-48C4-A2B0-101E99C00FDD}" dt="2025-09-05T22:11:48.349" v="4256" actId="14100"/>
        <pc:sldMkLst>
          <pc:docMk/>
          <pc:sldMk cId="40713983" sldId="545"/>
        </pc:sldMkLst>
        <pc:picChg chg="add mod">
          <ac:chgData name="Rowan Johnston" userId="6283b883-2709-4f01-95e9-539ae7f3618e" providerId="ADAL" clId="{A05FD182-23D6-48C4-A2B0-101E99C00FDD}" dt="2025-09-05T22:11:48.349" v="4256" actId="14100"/>
          <ac:picMkLst>
            <pc:docMk/>
            <pc:sldMk cId="40713983" sldId="545"/>
            <ac:picMk id="3" creationId="{3893A5C8-8815-A63A-01CA-D825E45FF9E1}"/>
          </ac:picMkLst>
        </pc:picChg>
      </pc:sldChg>
      <pc:sldChg chg="addSp delSp modSp add mod ord">
        <pc:chgData name="Rowan Johnston" userId="6283b883-2709-4f01-95e9-539ae7f3618e" providerId="ADAL" clId="{A05FD182-23D6-48C4-A2B0-101E99C00FDD}" dt="2025-09-05T21:32:06.950" v="2588"/>
        <pc:sldMkLst>
          <pc:docMk/>
          <pc:sldMk cId="3170114763" sldId="546"/>
        </pc:sldMkLst>
        <pc:picChg chg="add mod">
          <ac:chgData name="Rowan Johnston" userId="6283b883-2709-4f01-95e9-539ae7f3618e" providerId="ADAL" clId="{A05FD182-23D6-48C4-A2B0-101E99C00FDD}" dt="2025-09-05T14:40:39.532" v="14" actId="1076"/>
          <ac:picMkLst>
            <pc:docMk/>
            <pc:sldMk cId="3170114763" sldId="546"/>
            <ac:picMk id="2" creationId="{2BC14E67-74C9-F764-2F1E-544C6D991EBB}"/>
          </ac:picMkLst>
        </pc:picChg>
      </pc:sldChg>
      <pc:sldChg chg="modSp add mod ord">
        <pc:chgData name="Rowan Johnston" userId="6283b883-2709-4f01-95e9-539ae7f3618e" providerId="ADAL" clId="{A05FD182-23D6-48C4-A2B0-101E99C00FDD}" dt="2025-09-05T21:26:59.893" v="2395" actId="20577"/>
        <pc:sldMkLst>
          <pc:docMk/>
          <pc:sldMk cId="410675336" sldId="547"/>
        </pc:sldMkLst>
        <pc:spChg chg="mod">
          <ac:chgData name="Rowan Johnston" userId="6283b883-2709-4f01-95e9-539ae7f3618e" providerId="ADAL" clId="{A05FD182-23D6-48C4-A2B0-101E99C00FDD}" dt="2025-09-05T21:26:59.893" v="2395" actId="20577"/>
          <ac:spMkLst>
            <pc:docMk/>
            <pc:sldMk cId="410675336" sldId="547"/>
            <ac:spMk id="9" creationId="{467A1B56-AB41-964D-62E5-0A6D5E72F860}"/>
          </ac:spMkLst>
        </pc:spChg>
      </pc:sldChg>
      <pc:sldChg chg="modSp add mod ord">
        <pc:chgData name="Rowan Johnston" userId="6283b883-2709-4f01-95e9-539ae7f3618e" providerId="ADAL" clId="{A05FD182-23D6-48C4-A2B0-101E99C00FDD}" dt="2025-09-05T22:14:24.840" v="4444" actId="20577"/>
        <pc:sldMkLst>
          <pc:docMk/>
          <pc:sldMk cId="4244092039" sldId="548"/>
        </pc:sldMkLst>
        <pc:spChg chg="mod">
          <ac:chgData name="Rowan Johnston" userId="6283b883-2709-4f01-95e9-539ae7f3618e" providerId="ADAL" clId="{A05FD182-23D6-48C4-A2B0-101E99C00FDD}" dt="2025-09-05T22:14:24.840" v="4444" actId="20577"/>
          <ac:spMkLst>
            <pc:docMk/>
            <pc:sldMk cId="4244092039" sldId="548"/>
            <ac:spMk id="9" creationId="{A086144B-58FA-FB30-B4E1-99557B7960FE}"/>
          </ac:spMkLst>
        </pc:spChg>
      </pc:sldChg>
      <pc:sldChg chg="modSp add mod">
        <pc:chgData name="Rowan Johnston" userId="6283b883-2709-4f01-95e9-539ae7f3618e" providerId="ADAL" clId="{A05FD182-23D6-48C4-A2B0-101E99C00FDD}" dt="2025-09-05T21:26:22.291" v="2359" actId="20577"/>
        <pc:sldMkLst>
          <pc:docMk/>
          <pc:sldMk cId="3822988662" sldId="549"/>
        </pc:sldMkLst>
        <pc:spChg chg="mod">
          <ac:chgData name="Rowan Johnston" userId="6283b883-2709-4f01-95e9-539ae7f3618e" providerId="ADAL" clId="{A05FD182-23D6-48C4-A2B0-101E99C00FDD}" dt="2025-09-05T21:26:22.291" v="2359" actId="20577"/>
          <ac:spMkLst>
            <pc:docMk/>
            <pc:sldMk cId="3822988662" sldId="549"/>
            <ac:spMk id="9" creationId="{6FF90CA7-AC95-A40A-A139-2911C269E2AB}"/>
          </ac:spMkLst>
        </pc:spChg>
      </pc:sldChg>
      <pc:sldChg chg="modSp add mod">
        <pc:chgData name="Rowan Johnston" userId="6283b883-2709-4f01-95e9-539ae7f3618e" providerId="ADAL" clId="{A05FD182-23D6-48C4-A2B0-101E99C00FDD}" dt="2025-09-05T16:01:16.322" v="1306" actId="20577"/>
        <pc:sldMkLst>
          <pc:docMk/>
          <pc:sldMk cId="2662040436" sldId="550"/>
        </pc:sldMkLst>
        <pc:spChg chg="mod">
          <ac:chgData name="Rowan Johnston" userId="6283b883-2709-4f01-95e9-539ae7f3618e" providerId="ADAL" clId="{A05FD182-23D6-48C4-A2B0-101E99C00FDD}" dt="2025-09-05T16:01:16.322" v="1306" actId="20577"/>
          <ac:spMkLst>
            <pc:docMk/>
            <pc:sldMk cId="2662040436" sldId="550"/>
            <ac:spMk id="9" creationId="{05DA7DB7-1780-399B-89AB-91D09A2CA738}"/>
          </ac:spMkLst>
        </pc:spChg>
      </pc:sldChg>
      <pc:sldChg chg="modSp add mod">
        <pc:chgData name="Rowan Johnston" userId="6283b883-2709-4f01-95e9-539ae7f3618e" providerId="ADAL" clId="{A05FD182-23D6-48C4-A2B0-101E99C00FDD}" dt="2025-09-05T21:26:32.610" v="2377" actId="20577"/>
        <pc:sldMkLst>
          <pc:docMk/>
          <pc:sldMk cId="1577516605" sldId="551"/>
        </pc:sldMkLst>
        <pc:spChg chg="mod">
          <ac:chgData name="Rowan Johnston" userId="6283b883-2709-4f01-95e9-539ae7f3618e" providerId="ADAL" clId="{A05FD182-23D6-48C4-A2B0-101E99C00FDD}" dt="2025-09-05T21:26:32.610" v="2377" actId="20577"/>
          <ac:spMkLst>
            <pc:docMk/>
            <pc:sldMk cId="1577516605" sldId="551"/>
            <ac:spMk id="9" creationId="{53710C40-B7F0-49FB-E9F4-68D5F5EE52F6}"/>
          </ac:spMkLst>
        </pc:spChg>
      </pc:sldChg>
      <pc:sldChg chg="add">
        <pc:chgData name="Rowan Johnston" userId="6283b883-2709-4f01-95e9-539ae7f3618e" providerId="ADAL" clId="{A05FD182-23D6-48C4-A2B0-101E99C00FDD}" dt="2025-09-05T16:01:42.399" v="1310" actId="2890"/>
        <pc:sldMkLst>
          <pc:docMk/>
          <pc:sldMk cId="2924448396" sldId="552"/>
        </pc:sldMkLst>
      </pc:sldChg>
      <pc:sldChg chg="modSp add mod">
        <pc:chgData name="Rowan Johnston" userId="6283b883-2709-4f01-95e9-539ae7f3618e" providerId="ADAL" clId="{A05FD182-23D6-48C4-A2B0-101E99C00FDD}" dt="2025-09-05T22:03:16.649" v="3896" actId="20577"/>
        <pc:sldMkLst>
          <pc:docMk/>
          <pc:sldMk cId="750667456" sldId="553"/>
        </pc:sldMkLst>
        <pc:spChg chg="mod">
          <ac:chgData name="Rowan Johnston" userId="6283b883-2709-4f01-95e9-539ae7f3618e" providerId="ADAL" clId="{A05FD182-23D6-48C4-A2B0-101E99C00FDD}" dt="2025-09-05T22:03:16.649" v="3896" actId="20577"/>
          <ac:spMkLst>
            <pc:docMk/>
            <pc:sldMk cId="750667456" sldId="553"/>
            <ac:spMk id="9" creationId="{041AEF8B-2E17-60A0-046F-61DF073A52C3}"/>
          </ac:spMkLst>
        </pc:spChg>
      </pc:sldChg>
      <pc:sldChg chg="addSp delSp modSp add mod">
        <pc:chgData name="Rowan Johnston" userId="6283b883-2709-4f01-95e9-539ae7f3618e" providerId="ADAL" clId="{A05FD182-23D6-48C4-A2B0-101E99C00FDD}" dt="2025-09-05T21:35:52.586" v="2766" actId="1076"/>
        <pc:sldMkLst>
          <pc:docMk/>
          <pc:sldMk cId="2652328285" sldId="554"/>
        </pc:sldMkLst>
        <pc:spChg chg="add mod">
          <ac:chgData name="Rowan Johnston" userId="6283b883-2709-4f01-95e9-539ae7f3618e" providerId="ADAL" clId="{A05FD182-23D6-48C4-A2B0-101E99C00FDD}" dt="2025-09-05T21:35:52.586" v="2766" actId="1076"/>
          <ac:spMkLst>
            <pc:docMk/>
            <pc:sldMk cId="2652328285" sldId="554"/>
            <ac:spMk id="2" creationId="{A275177A-97BE-01A6-B459-FF2F61D10797}"/>
          </ac:spMkLst>
        </pc:spChg>
      </pc:sldChg>
      <pc:sldChg chg="addSp delSp modSp add mod">
        <pc:chgData name="Rowan Johnston" userId="6283b883-2709-4f01-95e9-539ae7f3618e" providerId="ADAL" clId="{A05FD182-23D6-48C4-A2B0-101E99C00FDD}" dt="2025-09-05T21:38:02.483" v="2970" actId="113"/>
        <pc:sldMkLst>
          <pc:docMk/>
          <pc:sldMk cId="3825440707" sldId="555"/>
        </pc:sldMkLst>
        <pc:spChg chg="add mod">
          <ac:chgData name="Rowan Johnston" userId="6283b883-2709-4f01-95e9-539ae7f3618e" providerId="ADAL" clId="{A05FD182-23D6-48C4-A2B0-101E99C00FDD}" dt="2025-09-05T21:38:02.483" v="2970" actId="113"/>
          <ac:spMkLst>
            <pc:docMk/>
            <pc:sldMk cId="3825440707" sldId="555"/>
            <ac:spMk id="2" creationId="{B80E2EC8-C410-3E15-0C1B-86697FD9A381}"/>
          </ac:spMkLst>
        </pc:spChg>
        <pc:spChg chg="mod">
          <ac:chgData name="Rowan Johnston" userId="6283b883-2709-4f01-95e9-539ae7f3618e" providerId="ADAL" clId="{A05FD182-23D6-48C4-A2B0-101E99C00FDD}" dt="2025-09-05T21:36:59.437" v="2823" actId="14100"/>
          <ac:spMkLst>
            <pc:docMk/>
            <pc:sldMk cId="3825440707" sldId="555"/>
            <ac:spMk id="6" creationId="{62170F1A-3876-1FB7-C406-B5A73A03AD29}"/>
          </ac:spMkLst>
        </pc:spChg>
        <pc:picChg chg="mod">
          <ac:chgData name="Rowan Johnston" userId="6283b883-2709-4f01-95e9-539ae7f3618e" providerId="ADAL" clId="{A05FD182-23D6-48C4-A2B0-101E99C00FDD}" dt="2025-09-05T21:37:16.575" v="2826" actId="1076"/>
          <ac:picMkLst>
            <pc:docMk/>
            <pc:sldMk cId="3825440707" sldId="555"/>
            <ac:picMk id="5" creationId="{76054F65-8C11-DF3E-4CFC-DA9EC59AB56A}"/>
          </ac:picMkLst>
        </pc:picChg>
      </pc:sldChg>
      <pc:sldChg chg="modSp add mod">
        <pc:chgData name="Rowan Johnston" userId="6283b883-2709-4f01-95e9-539ae7f3618e" providerId="ADAL" clId="{A05FD182-23D6-48C4-A2B0-101E99C00FDD}" dt="2025-09-05T22:13:45.080" v="4348" actId="20577"/>
        <pc:sldMkLst>
          <pc:docMk/>
          <pc:sldMk cId="3296960033" sldId="556"/>
        </pc:sldMkLst>
        <pc:spChg chg="mod">
          <ac:chgData name="Rowan Johnston" userId="6283b883-2709-4f01-95e9-539ae7f3618e" providerId="ADAL" clId="{A05FD182-23D6-48C4-A2B0-101E99C00FDD}" dt="2025-09-05T22:13:45.080" v="4348" actId="20577"/>
          <ac:spMkLst>
            <pc:docMk/>
            <pc:sldMk cId="3296960033" sldId="556"/>
            <ac:spMk id="9" creationId="{A3859A2C-1585-2117-6850-A6B7AA73BF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C17E-5E6C-4DE2-8DA1-E84253BAE411}"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D396A-2602-4357-8F6C-B8F6EC725DEB}" type="slidenum">
              <a:rPr lang="en-GB" smtClean="0"/>
              <a:t>‹#›</a:t>
            </a:fld>
            <a:endParaRPr lang="en-GB"/>
          </a:p>
        </p:txBody>
      </p:sp>
    </p:spTree>
    <p:extLst>
      <p:ext uri="{BB962C8B-B14F-4D97-AF65-F5344CB8AC3E}">
        <p14:creationId xmlns:p14="http://schemas.microsoft.com/office/powerpoint/2010/main" val="366312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aoxff1s8frw?si=V5N-4RVYyKCbuG3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aoxff1s8frw?si=V5N-4RVYyKCbuG3q"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7D396A-2602-4357-8F6C-B8F6EC725DEB}" type="slidenum">
              <a:rPr lang="en-GB" smtClean="0"/>
              <a:t>3</a:t>
            </a:fld>
            <a:endParaRPr lang="en-GB"/>
          </a:p>
        </p:txBody>
      </p:sp>
    </p:spTree>
    <p:extLst>
      <p:ext uri="{BB962C8B-B14F-4D97-AF65-F5344CB8AC3E}">
        <p14:creationId xmlns:p14="http://schemas.microsoft.com/office/powerpoint/2010/main" val="420461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1FCDC597-4119-90D5-22FC-B3F902B5EE57}"/>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862CFFBD-8498-8EA3-AF98-5C5730BB71E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EEC56C48-A259-2181-B90F-0C9EDEF4913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Times New Roman" panose="02020603050405020304" pitchFamily="18" charset="0"/>
                <a:cs typeface="Times New Roman" panose="02020603050405020304" pitchFamily="18" charset="0"/>
              </a:rPr>
              <a:t>Note, where the facilities are not in accordance with the playing requirements, the referee must request changes to bring the conditions to the correct level</a:t>
            </a:r>
            <a:endParaRPr lang="en-GB"/>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F55ABED4-1D75-FD32-25E2-156AA6C06E49}"/>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0901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61BB983B-B459-ADCD-89B6-46A9C848CE4E}"/>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FECB3999-6C1B-4C83-5D2F-5C3864A57A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8287341F-AAC6-BD19-427E-36E23725D2A9}"/>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Attack Line Note: We use this in almost all competitions – so it is not restricted to FIVB events. It permits a proper evaluation of players’ take-off points if back line (see key points on back line matters).</a:t>
            </a:r>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04F4BF81-C486-75FE-EC62-BB952145F6A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357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DB7A51C6-6490-AA56-0FC2-9708F5E023E8}"/>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26D404BC-747E-AD01-3AA9-841F870919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C76231FE-97D4-6356-B2C9-ACDF45F1356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Attack Line Note: We use this in almost all competitions – so it is not restricted to FIVB events. It permits a proper evaluation of players’ take-off points if back line (see key points on back line matters).</a:t>
            </a:r>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EA42CFC9-D2CD-7229-3475-655949A7CF80}"/>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606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DA2517B-9A9A-396C-A526-A62931EA54D3}"/>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540C20EA-5A4A-BEC8-AB0C-625EFF06A6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EF0919C8-D8F1-9646-B61C-D7A37C73C137}"/>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CE97AB69-EEC0-7877-EA88-A0DDBE65C10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801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5AAE3ACF-90F2-145A-4C69-903F095FF980}"/>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4C4A5026-FDD7-1FF6-2280-3BDABDEB3C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85DB7764-DA31-F760-608F-BE3E808DA8DA}"/>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u="sng">
                <a:effectLst/>
                <a:latin typeface="Arial" panose="020B0604020202020204" pitchFamily="34" charset="0"/>
                <a:ea typeface="Times New Roman" panose="02020603050405020304" pitchFamily="18" charset="0"/>
                <a:cs typeface="Times New Roman" panose="02020603050405020304" pitchFamily="18" charset="0"/>
              </a:rPr>
              <a:t>Note</a:t>
            </a:r>
            <a:r>
              <a:rPr lang="en-US" sz="1200">
                <a:effectLst/>
                <a:latin typeface="Arial" panose="020B0604020202020204" pitchFamily="34" charset="0"/>
                <a:ea typeface="Times New Roman" panose="02020603050405020304" pitchFamily="18" charset="0"/>
                <a:cs typeface="Times New Roman" panose="02020603050405020304" pitchFamily="18" charset="0"/>
              </a:rPr>
              <a:t>: Please WHISTLE the antenna fault; and look at the whole net on the block side!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effectLst/>
                <a:latin typeface="Arial" panose="020B0604020202020204" pitchFamily="34" charset="0"/>
                <a:ea typeface="Times New Roman" panose="02020603050405020304" pitchFamily="18" charset="0"/>
                <a:cs typeface="Times New Roman" panose="02020603050405020304" pitchFamily="18" charset="0"/>
              </a:rPr>
              <a:t>Note: Please whistle when the ball hits the ceiling lights or beams the contact of the ball with the floor when the 1st referee is not in position to see the contact;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1200">
                <a:effectLst/>
                <a:latin typeface="Arial" panose="020B0604020202020204" pitchFamily="34" charset="0"/>
                <a:ea typeface="Times New Roman" panose="02020603050405020304" pitchFamily="18" charset="0"/>
                <a:cs typeface="Times New Roman" panose="02020603050405020304" pitchFamily="18" charset="0"/>
              </a:rPr>
              <a:t>Notice this is FREE ZONE to OPPONENT COURT so the 2nd referee needs to take up good position and must WHISTLE this!</a:t>
            </a:r>
            <a:endParaRPr lang="en-GB"/>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A9B0B961-7104-292F-4318-91D1C67B7EF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634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EABD68CD-C328-790C-9363-1DB8F5AA1A06}"/>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9D1E517C-D608-D4AA-CA3E-4923146DE9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F4926A0D-3A81-EC08-A61C-0A253272241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u="sng">
                <a:effectLst/>
                <a:latin typeface="Arial" panose="020B0604020202020204" pitchFamily="34" charset="0"/>
                <a:ea typeface="Times New Roman" panose="02020603050405020304" pitchFamily="18" charset="0"/>
                <a:cs typeface="Times New Roman" panose="02020603050405020304" pitchFamily="18" charset="0"/>
              </a:rPr>
              <a:t>Note</a:t>
            </a:r>
            <a:r>
              <a:rPr lang="en-US" sz="1200">
                <a:effectLst/>
                <a:latin typeface="Arial" panose="020B0604020202020204" pitchFamily="34" charset="0"/>
                <a:ea typeface="Times New Roman" panose="02020603050405020304" pitchFamily="18" charset="0"/>
                <a:cs typeface="Times New Roman" panose="02020603050405020304" pitchFamily="18" charset="0"/>
              </a:rPr>
              <a:t>: Please WHISTLE the antenna fault; and look at the whole net on the block side!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effectLst/>
                <a:latin typeface="Arial" panose="020B0604020202020204" pitchFamily="34" charset="0"/>
                <a:ea typeface="Times New Roman" panose="02020603050405020304" pitchFamily="18" charset="0"/>
                <a:cs typeface="Times New Roman" panose="02020603050405020304" pitchFamily="18" charset="0"/>
              </a:rPr>
              <a:t>Note: Please whistle when the ball hits the ceiling lights or beams the contact of the ball with the floor when the 1st referee is not in position to see the contact;</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1200">
                <a:effectLst/>
                <a:latin typeface="Arial" panose="020B0604020202020204" pitchFamily="34" charset="0"/>
                <a:ea typeface="Times New Roman" panose="02020603050405020304" pitchFamily="18" charset="0"/>
                <a:cs typeface="Times New Roman" panose="02020603050405020304" pitchFamily="18" charset="0"/>
              </a:rPr>
              <a:t>Notice this is FREE ZONE to OPPONENT COURT so the 2nd referee needs to take up good position and must WHISTLE this!</a:t>
            </a:r>
            <a:endParaRPr lang="en-GB"/>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244ECC05-24BE-579E-F0B1-DD2ABB1CD235}"/>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4956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0035-9BA2-14A0-F570-427AC3EE2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04689-5207-42B5-504F-38AB7D7D2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7AF8F-AC93-B8C1-76CF-8A6B97822E25}"/>
              </a:ext>
            </a:extLst>
          </p:cNvPr>
          <p:cNvSpPr>
            <a:spLocks noGrp="1"/>
          </p:cNvSpPr>
          <p:nvPr>
            <p:ph type="body" idx="1"/>
          </p:nvPr>
        </p:nvSpPr>
        <p:spPr/>
        <p:txBody>
          <a:bodyPr/>
          <a:lstStyle/>
          <a:p>
            <a:r>
              <a:rPr lang="en-GB"/>
              <a:t>Team Sky / Dave Brailsford – aggregation of marginal gains helmets / clothing / nutrition / pillows / massage gel / skin suits</a:t>
            </a:r>
          </a:p>
          <a:p>
            <a:r>
              <a:rPr lang="en-GB"/>
              <a:t>All blacks – constantly pushing the limits of the laws</a:t>
            </a:r>
          </a:p>
          <a:p>
            <a:r>
              <a:rPr lang="en-GB"/>
              <a:t>Winning is essential for sponsorship etc. people remember Team Sky – not so many know/remember </a:t>
            </a:r>
            <a:r>
              <a:rPr lang="en-GB" err="1"/>
              <a:t>Ineos</a:t>
            </a:r>
            <a:r>
              <a:rPr lang="en-GB"/>
              <a:t> Grenadiers </a:t>
            </a:r>
          </a:p>
          <a:p>
            <a:endParaRPr lang="en-GB"/>
          </a:p>
          <a:p>
            <a:r>
              <a:rPr lang="en-GB"/>
              <a:t>Telegenic</a:t>
            </a:r>
          </a:p>
          <a:p>
            <a:endParaRPr lang="en-GB"/>
          </a:p>
        </p:txBody>
      </p:sp>
      <p:sp>
        <p:nvSpPr>
          <p:cNvPr id="4" name="Slide Number Placeholder 3">
            <a:extLst>
              <a:ext uri="{FF2B5EF4-FFF2-40B4-BE49-F238E27FC236}">
                <a16:creationId xmlns:a16="http://schemas.microsoft.com/office/drawing/2014/main" id="{9621A1D2-3ED9-CFEE-61AA-C82C710A71BF}"/>
              </a:ext>
            </a:extLst>
          </p:cNvPr>
          <p:cNvSpPr>
            <a:spLocks noGrp="1"/>
          </p:cNvSpPr>
          <p:nvPr>
            <p:ph type="sldNum" sz="quarter" idx="5"/>
          </p:nvPr>
        </p:nvSpPr>
        <p:spPr/>
        <p:txBody>
          <a:bodyPr/>
          <a:lstStyle/>
          <a:p>
            <a:fld id="{4C7D396A-2602-4357-8F6C-B8F6EC725DEB}" type="slidenum">
              <a:rPr lang="en-GB" smtClean="0"/>
              <a:t>47</a:t>
            </a:fld>
            <a:endParaRPr lang="en-GB"/>
          </a:p>
        </p:txBody>
      </p:sp>
    </p:spTree>
    <p:extLst>
      <p:ext uri="{BB962C8B-B14F-4D97-AF65-F5344CB8AC3E}">
        <p14:creationId xmlns:p14="http://schemas.microsoft.com/office/powerpoint/2010/main" val="387845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Jenia </a:t>
            </a:r>
            <a:r>
              <a:rPr lang="en-GB" err="1"/>
              <a:t>Grebennikov</a:t>
            </a:r>
            <a:endParaRPr lang="en-GB"/>
          </a:p>
          <a:p>
            <a:r>
              <a:rPr lang="en-GB"/>
              <a:t>Dimitriy </a:t>
            </a:r>
            <a:r>
              <a:rPr lang="en-GB" err="1"/>
              <a:t>Muserskiy</a:t>
            </a:r>
            <a:r>
              <a:rPr lang="en-GB"/>
              <a:t> </a:t>
            </a:r>
          </a:p>
          <a:p>
            <a:endParaRPr lang="en-GB"/>
          </a:p>
        </p:txBody>
      </p:sp>
      <p:sp>
        <p:nvSpPr>
          <p:cNvPr id="4" name="Slide Number Placeholder 3"/>
          <p:cNvSpPr>
            <a:spLocks noGrp="1"/>
          </p:cNvSpPr>
          <p:nvPr>
            <p:ph type="sldNum" sz="quarter" idx="5"/>
          </p:nvPr>
        </p:nvSpPr>
        <p:spPr/>
        <p:txBody>
          <a:bodyPr/>
          <a:lstStyle/>
          <a:p>
            <a:fld id="{4C7D396A-2602-4357-8F6C-B8F6EC725DEB}" type="slidenum">
              <a:rPr lang="en-GB" smtClean="0"/>
              <a:t>48</a:t>
            </a:fld>
            <a:endParaRPr lang="en-GB"/>
          </a:p>
        </p:txBody>
      </p:sp>
    </p:spTree>
    <p:extLst>
      <p:ext uri="{BB962C8B-B14F-4D97-AF65-F5344CB8AC3E}">
        <p14:creationId xmlns:p14="http://schemas.microsoft.com/office/powerpoint/2010/main" val="381910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Aft>
                <a:spcPts val="800"/>
              </a:spcAft>
              <a:buFont typeface="+mj-lt"/>
              <a:buAutoNum type="arabicPeriod"/>
            </a:pPr>
            <a:r>
              <a:rPr lang="en-GB" sz="1800" kern="100">
                <a:effectLst/>
                <a:latin typeface="Calibri" panose="020F0502020204030204" pitchFamily="34" charset="0"/>
                <a:ea typeface="Calibri" panose="020F0502020204030204" pitchFamily="34" charset="0"/>
                <a:cs typeface="Times New Roman" panose="02020603050405020304" pitchFamily="18" charset="0"/>
              </a:rPr>
              <a:t>THY Istanbul – watch videos / Turkish teams ‘like it’</a:t>
            </a:r>
          </a:p>
          <a:p>
            <a:pPr marL="742950" lvl="1" indent="-285750">
              <a:lnSpc>
                <a:spcPct val="107000"/>
              </a:lnSpc>
              <a:spcAft>
                <a:spcPts val="800"/>
              </a:spcAft>
              <a:buFont typeface="+mj-lt"/>
              <a:buAutoNum type="arabicPeriod"/>
            </a:pPr>
            <a:r>
              <a:rPr lang="en-GB" sz="1800" kern="100" err="1">
                <a:effectLst/>
                <a:latin typeface="Calibri" panose="020F0502020204030204" pitchFamily="34" charset="0"/>
                <a:ea typeface="Calibri" panose="020F0502020204030204" pitchFamily="34" charset="0"/>
                <a:cs typeface="Times New Roman" panose="02020603050405020304" pitchFamily="18" charset="0"/>
              </a:rPr>
              <a:t>SWNT</a:t>
            </a:r>
            <a:r>
              <a:rPr lang="en-GB" sz="1800" kern="100">
                <a:effectLst/>
                <a:latin typeface="Calibri" panose="020F0502020204030204" pitchFamily="34" charset="0"/>
                <a:ea typeface="Calibri" panose="020F0502020204030204" pitchFamily="34" charset="0"/>
                <a:cs typeface="Times New Roman" panose="02020603050405020304" pitchFamily="18" charset="0"/>
              </a:rPr>
              <a:t> – Danny chose to effectively play his opposite in an outside role, No big deal I hear –disrupt the San Marese (well done Danny) it also caused some problems for the second referee who was not expecting this.</a:t>
            </a:r>
          </a:p>
          <a:p>
            <a:pPr marL="742950" lvl="1" indent="-285750">
              <a:lnSpc>
                <a:spcPct val="107000"/>
              </a:lnSpc>
              <a:spcAft>
                <a:spcPts val="800"/>
              </a:spcAft>
              <a:buFont typeface="+mj-lt"/>
              <a:buAutoNum type="arabicPeriod"/>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Players getting an advantage? Let the players decide – still possible with the cameras?</a:t>
            </a:r>
          </a:p>
          <a:p>
            <a:pPr marL="742950" lvl="1" indent="-285750">
              <a:lnSpc>
                <a:spcPct val="107000"/>
              </a:lnSpc>
              <a:spcAft>
                <a:spcPts val="800"/>
              </a:spcAft>
              <a:buFont typeface="+mj-lt"/>
              <a:buAutoNum type="arabicPeriod"/>
            </a:pPr>
            <a:r>
              <a:rPr lang="en-GB" sz="1800" kern="100">
                <a:effectLst/>
                <a:latin typeface="Calibri" panose="020F0502020204030204" pitchFamily="34" charset="0"/>
                <a:ea typeface="Calibri" panose="020F0502020204030204" pitchFamily="34" charset="0"/>
                <a:cs typeface="Times New Roman" panose="02020603050405020304" pitchFamily="18" charset="0"/>
              </a:rPr>
              <a:t>Make the hard things look easy – practice and know the rules</a:t>
            </a:r>
          </a:p>
        </p:txBody>
      </p:sp>
      <p:sp>
        <p:nvSpPr>
          <p:cNvPr id="4" name="Slide Number Placeholder 3"/>
          <p:cNvSpPr>
            <a:spLocks noGrp="1"/>
          </p:cNvSpPr>
          <p:nvPr>
            <p:ph type="sldNum" sz="quarter" idx="5"/>
          </p:nvPr>
        </p:nvSpPr>
        <p:spPr/>
        <p:txBody>
          <a:bodyPr/>
          <a:lstStyle/>
          <a:p>
            <a:fld id="{4C7D396A-2602-4357-8F6C-B8F6EC725DEB}" type="slidenum">
              <a:rPr lang="en-GB" smtClean="0"/>
              <a:t>49</a:t>
            </a:fld>
            <a:endParaRPr lang="en-GB"/>
          </a:p>
        </p:txBody>
      </p:sp>
    </p:spTree>
    <p:extLst>
      <p:ext uri="{BB962C8B-B14F-4D97-AF65-F5344CB8AC3E}">
        <p14:creationId xmlns:p14="http://schemas.microsoft.com/office/powerpoint/2010/main" val="162852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F3428-A390-C4CB-C513-E7997AE80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8FA50-62A6-64E3-88EA-7B8BF9E5B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E1DFB-AA8D-6E57-1535-780ACE5DD694}"/>
              </a:ext>
            </a:extLst>
          </p:cNvPr>
          <p:cNvSpPr>
            <a:spLocks noGrp="1"/>
          </p:cNvSpPr>
          <p:nvPr>
            <p:ph type="body" idx="1"/>
          </p:nvPr>
        </p:nvSpPr>
        <p:spPr/>
        <p:txBody>
          <a:bodyPr/>
          <a:lstStyle/>
          <a:p>
            <a:pPr marL="457200" lvl="1" indent="0">
              <a:lnSpc>
                <a:spcPct val="107000"/>
              </a:lnSpc>
              <a:spcAft>
                <a:spcPts val="800"/>
              </a:spcAft>
              <a:buFont typeface="+mj-lt"/>
              <a:buNone/>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CA9017B-B09E-98BB-7A76-B18038BC6231}"/>
              </a:ext>
            </a:extLst>
          </p:cNvPr>
          <p:cNvSpPr>
            <a:spLocks noGrp="1"/>
          </p:cNvSpPr>
          <p:nvPr>
            <p:ph type="sldNum" sz="quarter" idx="5"/>
          </p:nvPr>
        </p:nvSpPr>
        <p:spPr/>
        <p:txBody>
          <a:bodyPr/>
          <a:lstStyle/>
          <a:p>
            <a:fld id="{4C7D396A-2602-4357-8F6C-B8F6EC725DEB}" type="slidenum">
              <a:rPr lang="en-GB" smtClean="0"/>
              <a:t>50</a:t>
            </a:fld>
            <a:endParaRPr lang="en-GB"/>
          </a:p>
        </p:txBody>
      </p:sp>
    </p:spTree>
    <p:extLst>
      <p:ext uri="{BB962C8B-B14F-4D97-AF65-F5344CB8AC3E}">
        <p14:creationId xmlns:p14="http://schemas.microsoft.com/office/powerpoint/2010/main" val="29412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CF5FF631-46CC-4710-8F55-CE46606A2DD3}"/>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362E99B4-27EC-049B-DC97-CF4A676BD3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A0E30D69-F22A-3C41-4A01-370604EE235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8DD02FF3-5629-D57A-B174-A4271A25EFE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6222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6A37-CA17-5503-7DBB-D559E6A5A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EDD99-3739-D97A-C8A4-89B6D3A8C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8BCF3-F6C0-3755-63A9-660942BF5BDF}"/>
              </a:ext>
            </a:extLst>
          </p:cNvPr>
          <p:cNvSpPr>
            <a:spLocks noGrp="1"/>
          </p:cNvSpPr>
          <p:nvPr>
            <p:ph type="body" idx="1"/>
          </p:nvPr>
        </p:nvSpPr>
        <p:spPr/>
        <p:txBody>
          <a:bodyPr/>
          <a:lstStyle/>
          <a:p>
            <a:r>
              <a:rPr lang="en-GB" sz="1200">
                <a:solidFill>
                  <a:schemeClr val="accent4"/>
                </a:solidFill>
              </a:rPr>
              <a:t>The change is at first sight very small, but the implications for the flow of the game are significant.</a:t>
            </a:r>
          </a:p>
          <a:p>
            <a:r>
              <a:rPr lang="en-GB" sz="1200">
                <a:solidFill>
                  <a:schemeClr val="accent4"/>
                </a:solidFill>
              </a:rPr>
              <a:t>Currently, setters often try to beat the service hit by sprinting to the net while the ball is in mid-air from the toss. Often the player is in mid-air at the hit, having penetrated beyond the corresponding front court player, and the margins are often tiny.</a:t>
            </a:r>
          </a:p>
          <a:p>
            <a:r>
              <a:rPr lang="en-GB" sz="1200">
                <a:solidFill>
                  <a:schemeClr val="accent4"/>
                </a:solidFill>
              </a:rPr>
              <a:t>If referees were to punish this every time the sport would be less attractive  as it would be a series of side-outs without rallies.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accent4"/>
                </a:solidFill>
              </a:rPr>
              <a:t>This means, a more flexible interpretation, which will reflect a little more the reality of our current dilemma: at what point does the penetration go too far, and how does this reflect the 2nd Referee’s CONSISTENT application of the rule.</a:t>
            </a:r>
          </a:p>
          <a:p>
            <a:endParaRPr lang="en-GB"/>
          </a:p>
          <a:p>
            <a:pPr marL="457200" lvl="1" indent="0">
              <a:lnSpc>
                <a:spcPct val="107000"/>
              </a:lnSpc>
              <a:spcAft>
                <a:spcPts val="800"/>
              </a:spcAft>
              <a:buFont typeface="+mj-lt"/>
              <a:buNone/>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E180D99-D3A6-218E-A569-DDF6BCCDCFEA}"/>
              </a:ext>
            </a:extLst>
          </p:cNvPr>
          <p:cNvSpPr>
            <a:spLocks noGrp="1"/>
          </p:cNvSpPr>
          <p:nvPr>
            <p:ph type="sldNum" sz="quarter" idx="5"/>
          </p:nvPr>
        </p:nvSpPr>
        <p:spPr/>
        <p:txBody>
          <a:bodyPr/>
          <a:lstStyle/>
          <a:p>
            <a:fld id="{4C7D396A-2602-4357-8F6C-B8F6EC725DEB}" type="slidenum">
              <a:rPr lang="en-GB" smtClean="0"/>
              <a:t>51</a:t>
            </a:fld>
            <a:endParaRPr lang="en-GB"/>
          </a:p>
        </p:txBody>
      </p:sp>
    </p:spTree>
    <p:extLst>
      <p:ext uri="{BB962C8B-B14F-4D97-AF65-F5344CB8AC3E}">
        <p14:creationId xmlns:p14="http://schemas.microsoft.com/office/powerpoint/2010/main" val="4216223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E0E4E6"/>
                </a:solidFill>
                <a:latin typeface="Barlow" pitchFamily="34" charset="0"/>
                <a:ea typeface="Barlow" pitchFamily="34" charset="-122"/>
                <a:cs typeface="Barlow" pitchFamily="34" charset="-120"/>
              </a:rPr>
              <a:t>The inherently subjective nature of the traditional double touch call was a significant catalyst for this rule change, as the FIVB seeks to streamline refereeing and reduce contentious moments.</a:t>
            </a:r>
            <a:endParaRPr lang="en-US" sz="1200"/>
          </a:p>
          <a:p>
            <a:endParaRPr lang="en-GB"/>
          </a:p>
        </p:txBody>
      </p:sp>
      <p:sp>
        <p:nvSpPr>
          <p:cNvPr id="4" name="Slide Number Placeholder 3"/>
          <p:cNvSpPr>
            <a:spLocks noGrp="1"/>
          </p:cNvSpPr>
          <p:nvPr>
            <p:ph type="sldNum" sz="quarter" idx="5"/>
          </p:nvPr>
        </p:nvSpPr>
        <p:spPr/>
        <p:txBody>
          <a:bodyPr/>
          <a:lstStyle/>
          <a:p>
            <a:fld id="{4C7D396A-2602-4357-8F6C-B8F6EC725DEB}" type="slidenum">
              <a:rPr lang="en-GB" smtClean="0"/>
              <a:t>65</a:t>
            </a:fld>
            <a:endParaRPr lang="en-GB"/>
          </a:p>
        </p:txBody>
      </p:sp>
    </p:spTree>
    <p:extLst>
      <p:ext uri="{BB962C8B-B14F-4D97-AF65-F5344CB8AC3E}">
        <p14:creationId xmlns:p14="http://schemas.microsoft.com/office/powerpoint/2010/main" val="2118761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F19AF-62AB-5853-D1C9-1B85B65D4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E0C4B-EFF7-8ECA-A563-A90D97B25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87E2E-465D-C681-F62C-ABE8655C82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E0E4E6"/>
                </a:solidFill>
                <a:latin typeface="Barlow" pitchFamily="34" charset="0"/>
                <a:ea typeface="Barlow" pitchFamily="34" charset="-122"/>
                <a:cs typeface="Barlow" pitchFamily="34" charset="-120"/>
              </a:rPr>
              <a:t>The inherently subjective nature of the traditional double touch call was a significant catalyst for this rule change, as the FIVB seeks to streamline refereeing and reduce contentious moments.</a:t>
            </a:r>
            <a:endParaRPr lang="en-US" sz="1200"/>
          </a:p>
          <a:p>
            <a:endParaRPr lang="en-GB"/>
          </a:p>
        </p:txBody>
      </p:sp>
      <p:sp>
        <p:nvSpPr>
          <p:cNvPr id="4" name="Slide Number Placeholder 3">
            <a:extLst>
              <a:ext uri="{FF2B5EF4-FFF2-40B4-BE49-F238E27FC236}">
                <a16:creationId xmlns:a16="http://schemas.microsoft.com/office/drawing/2014/main" id="{9D7C3804-6368-B8C3-80BC-E41BC873FEDF}"/>
              </a:ext>
            </a:extLst>
          </p:cNvPr>
          <p:cNvSpPr>
            <a:spLocks noGrp="1"/>
          </p:cNvSpPr>
          <p:nvPr>
            <p:ph type="sldNum" sz="quarter" idx="5"/>
          </p:nvPr>
        </p:nvSpPr>
        <p:spPr/>
        <p:txBody>
          <a:bodyPr/>
          <a:lstStyle/>
          <a:p>
            <a:fld id="{4C7D396A-2602-4357-8F6C-B8F6EC725DEB}" type="slidenum">
              <a:rPr lang="en-GB" smtClean="0"/>
              <a:t>66</a:t>
            </a:fld>
            <a:endParaRPr lang="en-GB"/>
          </a:p>
        </p:txBody>
      </p:sp>
    </p:spTree>
    <p:extLst>
      <p:ext uri="{BB962C8B-B14F-4D97-AF65-F5344CB8AC3E}">
        <p14:creationId xmlns:p14="http://schemas.microsoft.com/office/powerpoint/2010/main" val="288650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D856-4393-05D1-0059-33E657F8D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7B4FA-3261-03CA-09D3-45294A17F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4DDB7-60D0-7325-EDDE-63A4D43B1BA9}"/>
              </a:ext>
            </a:extLst>
          </p:cNvPr>
          <p:cNvSpPr>
            <a:spLocks noGrp="1"/>
          </p:cNvSpPr>
          <p:nvPr>
            <p:ph type="body" idx="1"/>
          </p:nvPr>
        </p:nvSpPr>
        <p:spPr/>
        <p:txBody>
          <a:bodyPr/>
          <a:lstStyle/>
          <a:p>
            <a:pPr marL="0" indent="0" algn="l">
              <a:lnSpc>
                <a:spcPts val="2700"/>
              </a:lnSpc>
              <a:buNone/>
            </a:pPr>
            <a:r>
              <a:rPr lang="en-US" sz="1200">
                <a:solidFill>
                  <a:srgbClr val="E0E4E6"/>
                </a:solidFill>
                <a:latin typeface="Barlow" pitchFamily="34" charset="0"/>
                <a:ea typeface="Barlow" pitchFamily="34" charset="-122"/>
                <a:cs typeface="Barlow" pitchFamily="34" charset="-120"/>
              </a:rPr>
              <a:t>This represents a significantly higher threshold for calling a foul, moving away from subtle interpretations of ball spin or multiple light contacts.</a:t>
            </a:r>
            <a:endParaRPr lang="en-US" sz="1200"/>
          </a:p>
          <a:p>
            <a:r>
              <a:rPr lang="en-GB"/>
              <a:t>Targeting great consistency in officiating between officials and matches, reducing disputes and unnecessary disruptions </a:t>
            </a:r>
          </a:p>
        </p:txBody>
      </p:sp>
      <p:sp>
        <p:nvSpPr>
          <p:cNvPr id="4" name="Slide Number Placeholder 3">
            <a:extLst>
              <a:ext uri="{FF2B5EF4-FFF2-40B4-BE49-F238E27FC236}">
                <a16:creationId xmlns:a16="http://schemas.microsoft.com/office/drawing/2014/main" id="{8DD26630-E4E9-8179-7BC0-1DD99AE3C806}"/>
              </a:ext>
            </a:extLst>
          </p:cNvPr>
          <p:cNvSpPr>
            <a:spLocks noGrp="1"/>
          </p:cNvSpPr>
          <p:nvPr>
            <p:ph type="sldNum" sz="quarter" idx="5"/>
          </p:nvPr>
        </p:nvSpPr>
        <p:spPr/>
        <p:txBody>
          <a:bodyPr/>
          <a:lstStyle/>
          <a:p>
            <a:fld id="{4C7D396A-2602-4357-8F6C-B8F6EC725DEB}" type="slidenum">
              <a:rPr lang="en-GB" smtClean="0"/>
              <a:t>67</a:t>
            </a:fld>
            <a:endParaRPr lang="en-GB"/>
          </a:p>
        </p:txBody>
      </p:sp>
    </p:spTree>
    <p:extLst>
      <p:ext uri="{BB962C8B-B14F-4D97-AF65-F5344CB8AC3E}">
        <p14:creationId xmlns:p14="http://schemas.microsoft.com/office/powerpoint/2010/main" val="277480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886C-6722-1C2C-4E48-D041BAEBC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AE896-81BF-DD89-6DA2-F397BEE40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D5A22-D67E-1195-85FA-C7A514712CE3}"/>
              </a:ext>
            </a:extLst>
          </p:cNvPr>
          <p:cNvSpPr>
            <a:spLocks noGrp="1"/>
          </p:cNvSpPr>
          <p:nvPr>
            <p:ph type="body" idx="1"/>
          </p:nvPr>
        </p:nvSpPr>
        <p:spPr/>
        <p:txBody>
          <a:bodyPr/>
          <a:lstStyle/>
          <a:p>
            <a:pPr marL="0" indent="0" algn="l">
              <a:lnSpc>
                <a:spcPts val="2700"/>
              </a:lnSpc>
              <a:buNone/>
            </a:pPr>
            <a:r>
              <a:rPr lang="en-US" sz="1200">
                <a:solidFill>
                  <a:srgbClr val="E0E4E6"/>
                </a:solidFill>
                <a:latin typeface="Barlow" pitchFamily="34" charset="0"/>
                <a:ea typeface="Barlow" pitchFamily="34" charset="-122"/>
                <a:cs typeface="Barlow" pitchFamily="34" charset="-120"/>
              </a:rPr>
              <a:t>This represents a significantly higher threshold for calling a foul, moving away from subtle interpretations of ball spin or multiple light contacts.</a:t>
            </a:r>
            <a:endParaRPr lang="en-US" sz="1200"/>
          </a:p>
          <a:p>
            <a:r>
              <a:rPr lang="en-GB"/>
              <a:t>Targeting great consistency in officiating between officials and matches, reducing disputes and unnecessary disruptions </a:t>
            </a:r>
          </a:p>
        </p:txBody>
      </p:sp>
      <p:sp>
        <p:nvSpPr>
          <p:cNvPr id="4" name="Slide Number Placeholder 3">
            <a:extLst>
              <a:ext uri="{FF2B5EF4-FFF2-40B4-BE49-F238E27FC236}">
                <a16:creationId xmlns:a16="http://schemas.microsoft.com/office/drawing/2014/main" id="{51AA19B5-C2F0-B5FB-4B87-FA259B4E83B4}"/>
              </a:ext>
            </a:extLst>
          </p:cNvPr>
          <p:cNvSpPr>
            <a:spLocks noGrp="1"/>
          </p:cNvSpPr>
          <p:nvPr>
            <p:ph type="sldNum" sz="quarter" idx="5"/>
          </p:nvPr>
        </p:nvSpPr>
        <p:spPr/>
        <p:txBody>
          <a:bodyPr/>
          <a:lstStyle/>
          <a:p>
            <a:fld id="{4C7D396A-2602-4357-8F6C-B8F6EC725DEB}" type="slidenum">
              <a:rPr lang="en-GB" smtClean="0"/>
              <a:t>68</a:t>
            </a:fld>
            <a:endParaRPr lang="en-GB"/>
          </a:p>
        </p:txBody>
      </p:sp>
    </p:spTree>
    <p:extLst>
      <p:ext uri="{BB962C8B-B14F-4D97-AF65-F5344CB8AC3E}">
        <p14:creationId xmlns:p14="http://schemas.microsoft.com/office/powerpoint/2010/main" val="150118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8EAC-C9C5-DD20-0433-E937AE1CA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65E4E-42B4-13F9-D8BF-77F4FF894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0D7FE-2CA7-3844-5AA6-ACE6AE341DE1}"/>
              </a:ext>
            </a:extLst>
          </p:cNvPr>
          <p:cNvSpPr>
            <a:spLocks noGrp="1"/>
          </p:cNvSpPr>
          <p:nvPr>
            <p:ph type="body" idx="1"/>
          </p:nvPr>
        </p:nvSpPr>
        <p:spPr/>
        <p:txBody>
          <a:bodyPr/>
          <a:lstStyle/>
          <a:p>
            <a:pPr marL="0" indent="0" algn="l">
              <a:lnSpc>
                <a:spcPts val="2700"/>
              </a:lnSpc>
              <a:buNone/>
            </a:pPr>
            <a:r>
              <a:rPr lang="en-US" sz="1200">
                <a:solidFill>
                  <a:srgbClr val="E0E4E6"/>
                </a:solidFill>
                <a:latin typeface="Barlow" pitchFamily="34" charset="0"/>
                <a:ea typeface="Barlow" pitchFamily="34" charset="-122"/>
                <a:cs typeface="Barlow" pitchFamily="34" charset="-120"/>
              </a:rPr>
              <a:t>This represents a significantly higher threshold for calling a foul, moving away from subtle interpretations of ball spin or multiple light contacts.</a:t>
            </a:r>
            <a:endParaRPr lang="en-US" sz="1200"/>
          </a:p>
          <a:p>
            <a:r>
              <a:rPr lang="en-GB"/>
              <a:t>Targeting great consistency in officiating between officials and matches, reducing disputes and unnecessary disruptions </a:t>
            </a:r>
          </a:p>
        </p:txBody>
      </p:sp>
      <p:sp>
        <p:nvSpPr>
          <p:cNvPr id="4" name="Slide Number Placeholder 3">
            <a:extLst>
              <a:ext uri="{FF2B5EF4-FFF2-40B4-BE49-F238E27FC236}">
                <a16:creationId xmlns:a16="http://schemas.microsoft.com/office/drawing/2014/main" id="{B7BFD27D-0726-5E2E-ABE6-6431A1A75061}"/>
              </a:ext>
            </a:extLst>
          </p:cNvPr>
          <p:cNvSpPr>
            <a:spLocks noGrp="1"/>
          </p:cNvSpPr>
          <p:nvPr>
            <p:ph type="sldNum" sz="quarter" idx="5"/>
          </p:nvPr>
        </p:nvSpPr>
        <p:spPr/>
        <p:txBody>
          <a:bodyPr/>
          <a:lstStyle/>
          <a:p>
            <a:fld id="{4C7D396A-2602-4357-8F6C-B8F6EC725DEB}" type="slidenum">
              <a:rPr lang="en-GB" smtClean="0"/>
              <a:t>69</a:t>
            </a:fld>
            <a:endParaRPr lang="en-GB"/>
          </a:p>
        </p:txBody>
      </p:sp>
    </p:spTree>
    <p:extLst>
      <p:ext uri="{BB962C8B-B14F-4D97-AF65-F5344CB8AC3E}">
        <p14:creationId xmlns:p14="http://schemas.microsoft.com/office/powerpoint/2010/main" val="3661969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7af9bc35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7af9bc356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37af9bc356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f9bc356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7af9bc356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7af9bc356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af9bc3561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af9bc3561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7af9bc3561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7af9bc3561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7D3FE99A-A270-CE24-D771-151FB38B3373}"/>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D39D4A53-6E90-82D6-E80D-D83484FB6B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E596389E-89E1-311E-6CEC-9C691F1BBFE5}"/>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352D7E04-5DD1-D71C-CA3C-B22F071E452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05594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af9bc356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7af9bc356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7af9bc3561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af9bc3561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7af9bc3561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7af9bc3561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7b10dd8c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7b10dd8ce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7b10dd8ce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b10dd8ce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7b10dd8ce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7b10dd8ce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7b10dd8ce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7b10dd8ce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37b10dd8ce3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b10dd8ce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7b10dd8ce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37b10dd8ce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03F12-C68D-447F-ABBD-980A07EA7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C26C2-17D2-8020-C774-D72C44E5D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F95D5-22E7-3FFD-27EF-0F7BA399FE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C51AE5-67EA-12DE-54E6-5A6A762273CD}"/>
              </a:ext>
            </a:extLst>
          </p:cNvPr>
          <p:cNvSpPr>
            <a:spLocks noGrp="1"/>
          </p:cNvSpPr>
          <p:nvPr>
            <p:ph type="sldNum" sz="quarter" idx="5"/>
          </p:nvPr>
        </p:nvSpPr>
        <p:spPr/>
        <p:txBody>
          <a:bodyPr/>
          <a:lstStyle/>
          <a:p>
            <a:fld id="{4C7D396A-2602-4357-8F6C-B8F6EC725DEB}" type="slidenum">
              <a:rPr lang="en-GB" smtClean="0"/>
              <a:t>83</a:t>
            </a:fld>
            <a:endParaRPr lang="en-GB"/>
          </a:p>
        </p:txBody>
      </p:sp>
    </p:spTree>
    <p:extLst>
      <p:ext uri="{BB962C8B-B14F-4D97-AF65-F5344CB8AC3E}">
        <p14:creationId xmlns:p14="http://schemas.microsoft.com/office/powerpoint/2010/main" val="3207359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5BFD-2721-2A96-1A64-76EF42DA0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7BEC6-20CD-3FCF-1A76-CAB8FF162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8D9DD-75AB-7716-8D4D-21F2491B1FE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27DC4A2-B188-FB81-0073-BDA0557D29DD}"/>
              </a:ext>
            </a:extLst>
          </p:cNvPr>
          <p:cNvSpPr>
            <a:spLocks noGrp="1"/>
          </p:cNvSpPr>
          <p:nvPr>
            <p:ph type="sldNum" sz="quarter" idx="5"/>
          </p:nvPr>
        </p:nvSpPr>
        <p:spPr/>
        <p:txBody>
          <a:bodyPr/>
          <a:lstStyle/>
          <a:p>
            <a:fld id="{4C7D396A-2602-4357-8F6C-B8F6EC725DEB}" type="slidenum">
              <a:rPr lang="en-GB" smtClean="0"/>
              <a:t>84</a:t>
            </a:fld>
            <a:endParaRPr lang="en-GB"/>
          </a:p>
        </p:txBody>
      </p:sp>
    </p:spTree>
    <p:extLst>
      <p:ext uri="{BB962C8B-B14F-4D97-AF65-F5344CB8AC3E}">
        <p14:creationId xmlns:p14="http://schemas.microsoft.com/office/powerpoint/2010/main" val="1864483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Theory – all completed in advance (gives more time on court).</a:t>
            </a:r>
          </a:p>
          <a:p>
            <a:r>
              <a:rPr lang="en-GB"/>
              <a:t>Theory – covers referee philosophy, rules, key cases which beginner referee may encounter</a:t>
            </a:r>
          </a:p>
          <a:p>
            <a:endParaRPr lang="en-GB"/>
          </a:p>
          <a:p>
            <a:r>
              <a:rPr lang="en-GB"/>
              <a:t>Practical – R1, R2, LJ, Scorer – Whistle and playing!!</a:t>
            </a:r>
          </a:p>
          <a:p>
            <a:endParaRPr lang="en-GB"/>
          </a:p>
          <a:p>
            <a:r>
              <a:rPr lang="en-GB"/>
              <a:t>Exam – multiple choice</a:t>
            </a:r>
          </a:p>
          <a:p>
            <a:endParaRPr lang="en-GB"/>
          </a:p>
          <a:p>
            <a:r>
              <a:rPr lang="en-GB"/>
              <a:t>Must pass all three components (Exam 80%)</a:t>
            </a:r>
          </a:p>
          <a:p>
            <a:endParaRPr lang="en-GB"/>
          </a:p>
        </p:txBody>
      </p:sp>
      <p:sp>
        <p:nvSpPr>
          <p:cNvPr id="4" name="Slide Number Placeholder 3"/>
          <p:cNvSpPr>
            <a:spLocks noGrp="1"/>
          </p:cNvSpPr>
          <p:nvPr>
            <p:ph type="sldNum" sz="quarter" idx="5"/>
          </p:nvPr>
        </p:nvSpPr>
        <p:spPr/>
        <p:txBody>
          <a:bodyPr/>
          <a:lstStyle/>
          <a:p>
            <a:fld id="{4C7D396A-2602-4357-8F6C-B8F6EC725DEB}" type="slidenum">
              <a:rPr lang="en-GB" smtClean="0"/>
              <a:t>85</a:t>
            </a:fld>
            <a:endParaRPr lang="en-GB"/>
          </a:p>
        </p:txBody>
      </p:sp>
    </p:spTree>
    <p:extLst>
      <p:ext uri="{BB962C8B-B14F-4D97-AF65-F5344CB8AC3E}">
        <p14:creationId xmlns:p14="http://schemas.microsoft.com/office/powerpoint/2010/main" val="1673864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WhosTheRef</a:t>
            </a:r>
            <a:r>
              <a:rPr lang="en-GB"/>
              <a:t> used to appoint referees to all Premier League Matches – also SVL 1 but generally not done.</a:t>
            </a:r>
          </a:p>
          <a:p>
            <a:endParaRPr lang="en-GB"/>
          </a:p>
          <a:p>
            <a:r>
              <a:rPr lang="en-GB"/>
              <a:t>Information is needed early </a:t>
            </a:r>
            <a:r>
              <a:rPr lang="en-GB" err="1"/>
              <a:t>early</a:t>
            </a:r>
            <a:r>
              <a:rPr lang="en-GB"/>
              <a:t> </a:t>
            </a:r>
            <a:r>
              <a:rPr lang="en-GB" err="1"/>
              <a:t>early</a:t>
            </a:r>
            <a:r>
              <a:rPr lang="en-GB"/>
              <a:t> so that officials can be appointed</a:t>
            </a:r>
          </a:p>
          <a:p>
            <a:endParaRPr lang="en-GB"/>
          </a:p>
          <a:p>
            <a:r>
              <a:rPr lang="en-GB"/>
              <a:t>Admins – we need phone numbers too in case referees have problems on the day</a:t>
            </a:r>
          </a:p>
        </p:txBody>
      </p:sp>
      <p:sp>
        <p:nvSpPr>
          <p:cNvPr id="4" name="Slide Number Placeholder 3"/>
          <p:cNvSpPr>
            <a:spLocks noGrp="1"/>
          </p:cNvSpPr>
          <p:nvPr>
            <p:ph type="sldNum" sz="quarter" idx="5"/>
          </p:nvPr>
        </p:nvSpPr>
        <p:spPr/>
        <p:txBody>
          <a:bodyPr/>
          <a:lstStyle/>
          <a:p>
            <a:fld id="{4C7D396A-2602-4357-8F6C-B8F6EC725DEB}" type="slidenum">
              <a:rPr lang="en-GB" smtClean="0"/>
              <a:t>88</a:t>
            </a:fld>
            <a:endParaRPr lang="en-GB"/>
          </a:p>
        </p:txBody>
      </p:sp>
    </p:spTree>
    <p:extLst>
      <p:ext uri="{BB962C8B-B14F-4D97-AF65-F5344CB8AC3E}">
        <p14:creationId xmlns:p14="http://schemas.microsoft.com/office/powerpoint/2010/main" val="241652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DB0D7E6A-7C7A-7613-7C94-DBE0A2DDC78C}"/>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786FD6A4-F569-DFFC-76FE-B170889442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DAA5413A-DFE6-0744-0231-826C3D36ABC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indent="-171450">
              <a:lnSpc>
                <a:spcPct val="90000"/>
              </a:lnSpc>
              <a:spcBef>
                <a:spcPts val="1000"/>
              </a:spcBef>
              <a:buFont typeface="Arial" panose="020B0604020202020204" pitchFamily="34" charset="0"/>
              <a:buChar char="•"/>
            </a:pPr>
            <a:r>
              <a:rPr lang="en-GB">
                <a:solidFill>
                  <a:srgbClr val="FFFF00"/>
                </a:solidFill>
              </a:rPr>
              <a:t>players will challenge you. They want to win and if that means gaining an edge, they will do so.</a:t>
            </a:r>
            <a:endParaRPr lang="en-US"/>
          </a:p>
          <a:p>
            <a:pPr marL="171450" indent="-171450">
              <a:lnSpc>
                <a:spcPct val="90000"/>
              </a:lnSpc>
              <a:spcBef>
                <a:spcPts val="1000"/>
              </a:spcBef>
              <a:buFont typeface="Arial" panose="020B0604020202020204" pitchFamily="34" charset="0"/>
              <a:buChar char="•"/>
            </a:pPr>
            <a:r>
              <a:rPr lang="en-GB">
                <a:solidFill>
                  <a:srgbClr val="FFFF00"/>
                </a:solidFill>
              </a:rPr>
              <a:t>That might mean talking loudly when you make an unpopular decision to try to “gaslight” you</a:t>
            </a:r>
            <a:endParaRPr lang="en-US"/>
          </a:p>
          <a:p>
            <a:pPr marL="171450" indent="-171450">
              <a:lnSpc>
                <a:spcPct val="90000"/>
              </a:lnSpc>
              <a:spcBef>
                <a:spcPts val="1000"/>
              </a:spcBef>
              <a:buFont typeface="Arial" panose="020B0604020202020204" pitchFamily="34" charset="0"/>
              <a:buChar char="•"/>
            </a:pPr>
            <a:r>
              <a:rPr lang="en-GB">
                <a:solidFill>
                  <a:srgbClr val="FFFF00"/>
                </a:solidFill>
              </a:rPr>
              <a:t>Or they will shout in a manner which could be misconstrued as criticism</a:t>
            </a:r>
            <a:endParaRPr lang="en-US"/>
          </a:p>
          <a:p>
            <a:pPr marL="171450" indent="-171450">
              <a:lnSpc>
                <a:spcPct val="90000"/>
              </a:lnSpc>
              <a:spcBef>
                <a:spcPts val="1000"/>
              </a:spcBef>
              <a:buFont typeface="Arial" panose="020B0604020202020204" pitchFamily="34" charset="0"/>
              <a:buChar char="•"/>
            </a:pPr>
            <a:r>
              <a:rPr lang="en-GB">
                <a:solidFill>
                  <a:srgbClr val="FFFF00"/>
                </a:solidFill>
              </a:rPr>
              <a:t>Or they may try to lull you to false sense of friendship before turning on you!</a:t>
            </a:r>
            <a:endParaRPr lang="en-US"/>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02D22E9C-4E1C-7460-87D4-7E059A09E00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8480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DA11313D-4846-B9E3-65A9-20A7FD53068A}"/>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17678149-7A23-734E-E4CD-0DCD86C0C3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C9FD15AB-5221-264F-FD31-779ED00FA95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buNone/>
            </a:pPr>
            <a:r>
              <a:rPr lang="en-US">
                <a:hlinkClick r:id="rId3"/>
              </a:rPr>
              <a:t>https://youtu.be/aoxff1s8frw?si=V5N-4RVYyKCbuG3q</a:t>
            </a:r>
            <a:r>
              <a:rPr lang="en-US"/>
              <a:t> </a:t>
            </a:r>
            <a:endParaRPr lang="el-GR"/>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DDBCF64D-47EB-F98D-2175-D68E409D5E3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1143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8B8416D2-337D-DACA-8A08-39BAE15316DE}"/>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0844F882-B132-5410-D56F-9B76365157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B4A406B6-6604-CF99-517F-8CF154B0049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buNone/>
            </a:pPr>
            <a:r>
              <a:rPr lang="en-US">
                <a:hlinkClick r:id="rId3"/>
              </a:rPr>
              <a:t>https://youtu.be/aoxff1s8frw?si=V5N-4RVYyKCbuG3q</a:t>
            </a:r>
            <a:r>
              <a:rPr lang="en-US"/>
              <a:t> </a:t>
            </a:r>
            <a:endParaRPr lang="el-GR"/>
          </a:p>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51D77978-2A79-7DCF-104A-8CBACD935B8A}"/>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74466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A6ACE6FF-4F5C-300D-DF00-260262B31962}"/>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F81A7E50-EB94-35AC-A3D3-D902902D8C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F4573238-709B-7CA4-4F08-8D6352DB60E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5335EBA0-2D6B-83EC-01E7-379A646A0D9D}"/>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5889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B6024015-A3B1-4A26-9465-E53EB1D93158}"/>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9F4E726F-6BD9-3FCC-9DCE-EA8C32A70F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160F3F35-A2CE-94C4-807A-FD3BFC43B49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798548C9-0DA8-E6E1-E48F-5E93439017F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9209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1797D274-7639-7779-B75A-935DE6661960}"/>
            </a:ext>
          </a:extLst>
        </p:cNvPr>
        <p:cNvGrpSpPr/>
        <p:nvPr/>
      </p:nvGrpSpPr>
      <p:grpSpPr>
        <a:xfrm>
          <a:off x="0" y="0"/>
          <a:ext cx="0" cy="0"/>
          <a:chOff x="0" y="0"/>
          <a:chExt cx="0" cy="0"/>
        </a:xfrm>
      </p:grpSpPr>
      <p:sp>
        <p:nvSpPr>
          <p:cNvPr id="191" name="Google Shape;191;g37af9bc3561_0_14:notes">
            <a:extLst>
              <a:ext uri="{FF2B5EF4-FFF2-40B4-BE49-F238E27FC236}">
                <a16:creationId xmlns:a16="http://schemas.microsoft.com/office/drawing/2014/main" id="{59279380-D0E4-388D-0134-A7F6F0A325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7af9bc3561_0_14:notes">
            <a:extLst>
              <a:ext uri="{FF2B5EF4-FFF2-40B4-BE49-F238E27FC236}">
                <a16:creationId xmlns:a16="http://schemas.microsoft.com/office/drawing/2014/main" id="{7BC4F419-2E78-D9AD-F026-1B67E76C4EC1}"/>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7af9bc3561_0_14:notes">
            <a:extLst>
              <a:ext uri="{FF2B5EF4-FFF2-40B4-BE49-F238E27FC236}">
                <a16:creationId xmlns:a16="http://schemas.microsoft.com/office/drawing/2014/main" id="{49FB0E03-F023-014A-38A6-FC6E3114C6B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7918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C854-789D-4FD7-929F-0CA21A18C0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E00D13-4544-4F1B-870D-7B7D31A32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43BE05-6349-4486-BC64-A5FC81EFD0AE}"/>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076FD6DC-A20A-4176-A03F-CEE420866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15C00-FAB8-4FDA-80C1-737C285CD06B}"/>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7140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0353-4C8B-4A61-B5D0-10948C9F6A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7511-2CFC-48C9-9429-0419AD4F9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1F30A-1F93-4240-94F2-29E09601A0AE}"/>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BCB71AF9-CC4D-4D3F-8E7E-18A4D2907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FD9FBB-9F76-48F3-9A84-EB8F46BA8D13}"/>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398864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75628-438F-4C82-8961-8671CCDCA4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2505C-907C-4EBC-9491-09421DB14C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2C5AC-91CC-4592-BDC5-61C69337E4B7}"/>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1FA1143F-A8E9-4CBB-95CD-378772316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C056E-49E1-4BCA-986A-E3DCD2D3853C}"/>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150515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6000"/>
              <a:buFont typeface="Calibri"/>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602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6337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6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6000"/>
              <a:buFont typeface="Calibri"/>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68AA8"/>
              </a:buClr>
              <a:buSzPts val="2400"/>
              <a:buNone/>
              <a:defRPr sz="2400">
                <a:solidFill>
                  <a:srgbClr val="C68AA8"/>
                </a:solidFill>
              </a:defRPr>
            </a:lvl1pPr>
            <a:lvl2pPr marL="914400" lvl="1" indent="-228600" algn="l">
              <a:lnSpc>
                <a:spcPct val="90000"/>
              </a:lnSpc>
              <a:spcBef>
                <a:spcPts val="500"/>
              </a:spcBef>
              <a:spcAft>
                <a:spcPts val="0"/>
              </a:spcAft>
              <a:buClr>
                <a:srgbClr val="C68AA8"/>
              </a:buClr>
              <a:buSzPts val="2000"/>
              <a:buNone/>
              <a:defRPr sz="2000">
                <a:solidFill>
                  <a:srgbClr val="C68AA8"/>
                </a:solidFill>
              </a:defRPr>
            </a:lvl2pPr>
            <a:lvl3pPr marL="1371600" lvl="2" indent="-228600" algn="l">
              <a:lnSpc>
                <a:spcPct val="90000"/>
              </a:lnSpc>
              <a:spcBef>
                <a:spcPts val="500"/>
              </a:spcBef>
              <a:spcAft>
                <a:spcPts val="0"/>
              </a:spcAft>
              <a:buClr>
                <a:srgbClr val="C68AA8"/>
              </a:buClr>
              <a:buSzPts val="1800"/>
              <a:buNone/>
              <a:defRPr sz="1800">
                <a:solidFill>
                  <a:srgbClr val="C68AA8"/>
                </a:solidFill>
              </a:defRPr>
            </a:lvl3pPr>
            <a:lvl4pPr marL="1828800" lvl="3" indent="-228600" algn="l">
              <a:lnSpc>
                <a:spcPct val="90000"/>
              </a:lnSpc>
              <a:spcBef>
                <a:spcPts val="500"/>
              </a:spcBef>
              <a:spcAft>
                <a:spcPts val="0"/>
              </a:spcAft>
              <a:buClr>
                <a:srgbClr val="C68AA8"/>
              </a:buClr>
              <a:buSzPts val="1600"/>
              <a:buNone/>
              <a:defRPr sz="1600">
                <a:solidFill>
                  <a:srgbClr val="C68AA8"/>
                </a:solidFill>
              </a:defRPr>
            </a:lvl4pPr>
            <a:lvl5pPr marL="2286000" lvl="4" indent="-228600" algn="l">
              <a:lnSpc>
                <a:spcPct val="90000"/>
              </a:lnSpc>
              <a:spcBef>
                <a:spcPts val="500"/>
              </a:spcBef>
              <a:spcAft>
                <a:spcPts val="0"/>
              </a:spcAft>
              <a:buClr>
                <a:srgbClr val="C68AA8"/>
              </a:buClr>
              <a:buSzPts val="1600"/>
              <a:buNone/>
              <a:defRPr sz="1600">
                <a:solidFill>
                  <a:srgbClr val="C68AA8"/>
                </a:solidFill>
              </a:defRPr>
            </a:lvl5pPr>
            <a:lvl6pPr marL="2743200" lvl="5" indent="-228600" algn="l">
              <a:lnSpc>
                <a:spcPct val="90000"/>
              </a:lnSpc>
              <a:spcBef>
                <a:spcPts val="500"/>
              </a:spcBef>
              <a:spcAft>
                <a:spcPts val="0"/>
              </a:spcAft>
              <a:buClr>
                <a:srgbClr val="C68AA8"/>
              </a:buClr>
              <a:buSzPts val="1600"/>
              <a:buNone/>
              <a:defRPr sz="1600">
                <a:solidFill>
                  <a:srgbClr val="C68AA8"/>
                </a:solidFill>
              </a:defRPr>
            </a:lvl6pPr>
            <a:lvl7pPr marL="3200400" lvl="6" indent="-228600" algn="l">
              <a:lnSpc>
                <a:spcPct val="90000"/>
              </a:lnSpc>
              <a:spcBef>
                <a:spcPts val="500"/>
              </a:spcBef>
              <a:spcAft>
                <a:spcPts val="0"/>
              </a:spcAft>
              <a:buClr>
                <a:srgbClr val="C68AA8"/>
              </a:buClr>
              <a:buSzPts val="1600"/>
              <a:buNone/>
              <a:defRPr sz="1600">
                <a:solidFill>
                  <a:srgbClr val="C68AA8"/>
                </a:solidFill>
              </a:defRPr>
            </a:lvl7pPr>
            <a:lvl8pPr marL="3657600" lvl="7" indent="-228600" algn="l">
              <a:lnSpc>
                <a:spcPct val="90000"/>
              </a:lnSpc>
              <a:spcBef>
                <a:spcPts val="500"/>
              </a:spcBef>
              <a:spcAft>
                <a:spcPts val="0"/>
              </a:spcAft>
              <a:buClr>
                <a:srgbClr val="C68AA8"/>
              </a:buClr>
              <a:buSzPts val="1600"/>
              <a:buNone/>
              <a:defRPr sz="1600">
                <a:solidFill>
                  <a:srgbClr val="C68AA8"/>
                </a:solidFill>
              </a:defRPr>
            </a:lvl8pPr>
            <a:lvl9pPr marL="4114800" lvl="8" indent="-228600" algn="l">
              <a:lnSpc>
                <a:spcPct val="90000"/>
              </a:lnSpc>
              <a:spcBef>
                <a:spcPts val="500"/>
              </a:spcBef>
              <a:spcAft>
                <a:spcPts val="0"/>
              </a:spcAft>
              <a:buClr>
                <a:srgbClr val="C68AA8"/>
              </a:buClr>
              <a:buSzPts val="1600"/>
              <a:buNone/>
              <a:defRPr sz="1600">
                <a:solidFill>
                  <a:srgbClr val="C68AA8"/>
                </a:solidFill>
              </a:defRPr>
            </a:lvl9pPr>
          </a:lstStyle>
          <a:p>
            <a:endParaRPr/>
          </a:p>
        </p:txBody>
      </p:sp>
      <p:sp>
        <p:nvSpPr>
          <p:cNvPr id="30" name="Google Shape;3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4728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30296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6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6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6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08369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174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41389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3200"/>
              <a:buFont typeface="Calibri"/>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6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177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3B4F-229B-4B54-8FD7-7C8D4A8264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2A3623-0ADF-4B4E-BCC6-4475CE74E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EAC7D-5B8D-4B93-B289-17575A08625A}"/>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01CE2AC0-4C0E-430E-9054-36BB68797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E0CD7-3B78-4C37-AF40-B1DDA72AC52A}"/>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098772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3200"/>
              <a:buFont typeface="Calibri"/>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8"/>
          <p:cNvSpPr>
            <a:spLocks noGrp="1"/>
          </p:cNvSpPr>
          <p:nvPr>
            <p:ph type="pic" idx="2"/>
          </p:nvPr>
        </p:nvSpPr>
        <p:spPr>
          <a:xfrm>
            <a:off x="5183188" y="987425"/>
            <a:ext cx="6172200" cy="4873625"/>
          </a:xfrm>
          <a:prstGeom prst="rect">
            <a:avLst/>
          </a:prstGeom>
          <a:noFill/>
          <a:ln>
            <a:noFill/>
          </a:ln>
        </p:spPr>
      </p:sp>
      <p:sp>
        <p:nvSpPr>
          <p:cNvPr id="68" name="Google Shape;68;p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53954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5255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7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457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D60A-9A0F-4822-A91D-F802CE3665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41E3F0-312D-47B3-A4ED-69620AFC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09C61-766B-4FE8-B776-849E728B783F}"/>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FED14341-5784-4DFB-80A7-E4CB1AB7A2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5CD42F-60D9-4C67-AF7B-B98B768D8F5C}"/>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44011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EAC7-3EC0-45E9-8EEC-9A5ADB3143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6FFC2-9A9F-48C8-B32B-84215CE60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EC1245-3C5A-4586-B81D-B41E8EC2E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C06221-6EC7-45D2-8EA9-D2CB4D291DA4}"/>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6" name="Footer Placeholder 5">
            <a:extLst>
              <a:ext uri="{FF2B5EF4-FFF2-40B4-BE49-F238E27FC236}">
                <a16:creationId xmlns:a16="http://schemas.microsoft.com/office/drawing/2014/main" id="{1F59A778-5C54-4877-AD6E-3EB43401B2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96357-FE03-44C9-8E2C-8F1DCCE15E28}"/>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123463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09F8-0A24-4FD0-A754-8D91FE5AEE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2878F6-FB1E-4516-B65E-7040A75F5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E05BE5-BB01-4002-AB09-525A8BE38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B8BF1A-5DB4-49A6-BBFC-924E8F0F5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7B4E1-D0BE-4CEF-8E93-421C9D848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6A6F1B-DDB5-4247-B290-C881DDE64A8E}"/>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8" name="Footer Placeholder 7">
            <a:extLst>
              <a:ext uri="{FF2B5EF4-FFF2-40B4-BE49-F238E27FC236}">
                <a16:creationId xmlns:a16="http://schemas.microsoft.com/office/drawing/2014/main" id="{2FF5B879-F394-4B41-8C73-BC3BEFDF3E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480D98-AB07-4CB0-B6D1-BF4EE63BD326}"/>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06545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3D90-E5FC-44B4-9CFF-19EB7B71B4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8A8055-3EC2-4093-9A70-FF692444900C}"/>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4" name="Footer Placeholder 3">
            <a:extLst>
              <a:ext uri="{FF2B5EF4-FFF2-40B4-BE49-F238E27FC236}">
                <a16:creationId xmlns:a16="http://schemas.microsoft.com/office/drawing/2014/main" id="{25D91296-14DB-41A9-AB00-80EE315C2F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4C62CC-9904-45C6-B312-DDC1407D8E0D}"/>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78738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495E-59C2-479A-80C5-CF791EFA3752}"/>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3" name="Footer Placeholder 2">
            <a:extLst>
              <a:ext uri="{FF2B5EF4-FFF2-40B4-BE49-F238E27FC236}">
                <a16:creationId xmlns:a16="http://schemas.microsoft.com/office/drawing/2014/main" id="{B7D7E09D-E77B-4B52-A2DC-F1A3AAC82E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F33C88-EF01-47E8-973D-D61948797E90}"/>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31727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4DC-B263-489A-B217-57EC04286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55EB36-C5B8-467D-9B2D-8D33D6C7E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4E05D8-5B92-4156-B737-0F469A339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C217B-5FDD-4D51-8DAE-2B6AE33F6397}"/>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6" name="Footer Placeholder 5">
            <a:extLst>
              <a:ext uri="{FF2B5EF4-FFF2-40B4-BE49-F238E27FC236}">
                <a16:creationId xmlns:a16="http://schemas.microsoft.com/office/drawing/2014/main" id="{A50EC11C-263E-4ACB-97E8-C594307F43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292CD3-CD63-400B-B158-31D7986C3BDF}"/>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39047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33DF-EDF7-4D9F-A6AB-7FD628625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A4171D-1A05-4CDD-8966-BE616F680F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03D0F63-AD02-449B-87FA-BE661C5E9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292C1-87AB-44BA-BAD9-15F8C8C1DE09}"/>
              </a:ext>
            </a:extLst>
          </p:cNvPr>
          <p:cNvSpPr>
            <a:spLocks noGrp="1"/>
          </p:cNvSpPr>
          <p:nvPr>
            <p:ph type="dt" sz="half" idx="10"/>
          </p:nvPr>
        </p:nvSpPr>
        <p:spPr/>
        <p:txBody>
          <a:bodyPr/>
          <a:lstStyle/>
          <a:p>
            <a:fld id="{577934DA-354E-45A9-8DE4-0FCD3D9031C2}" type="datetimeFigureOut">
              <a:rPr lang="en-GB" smtClean="0"/>
              <a:t>09/09/2025</a:t>
            </a:fld>
            <a:endParaRPr lang="en-GB"/>
          </a:p>
        </p:txBody>
      </p:sp>
      <p:sp>
        <p:nvSpPr>
          <p:cNvPr id="6" name="Footer Placeholder 5">
            <a:extLst>
              <a:ext uri="{FF2B5EF4-FFF2-40B4-BE49-F238E27FC236}">
                <a16:creationId xmlns:a16="http://schemas.microsoft.com/office/drawing/2014/main" id="{4714D498-F967-4911-AE11-E88FBA490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A67F6-4EF2-4F1C-A838-ED101BBA2A03}"/>
              </a:ext>
            </a:extLst>
          </p:cNvPr>
          <p:cNvSpPr>
            <a:spLocks noGrp="1"/>
          </p:cNvSpPr>
          <p:nvPr>
            <p:ph type="sldNum" sz="quarter" idx="12"/>
          </p:nvPr>
        </p:nvSpPr>
        <p:spPr/>
        <p:txBody>
          <a:bodyPr/>
          <a:lstStyle/>
          <a:p>
            <a:fld id="{238C3D93-A1C2-48A8-8A0E-D51AD6E643BF}" type="slidenum">
              <a:rPr lang="en-GB" smtClean="0"/>
              <a:t>‹#›</a:t>
            </a:fld>
            <a:endParaRPr lang="en-GB"/>
          </a:p>
        </p:txBody>
      </p:sp>
    </p:spTree>
    <p:extLst>
      <p:ext uri="{BB962C8B-B14F-4D97-AF65-F5344CB8AC3E}">
        <p14:creationId xmlns:p14="http://schemas.microsoft.com/office/powerpoint/2010/main" val="22101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FDA3D-0B5D-4A41-8624-ED3F9A718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9DA1C9-7254-47C8-A991-B52773021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0A382-C276-4692-A00A-8C7CE02EE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934DA-354E-45A9-8DE4-0FCD3D9031C2}" type="datetimeFigureOut">
              <a:rPr lang="en-GB" smtClean="0"/>
              <a:t>09/09/2025</a:t>
            </a:fld>
            <a:endParaRPr lang="en-GB"/>
          </a:p>
        </p:txBody>
      </p:sp>
      <p:sp>
        <p:nvSpPr>
          <p:cNvPr id="5" name="Footer Placeholder 4">
            <a:extLst>
              <a:ext uri="{FF2B5EF4-FFF2-40B4-BE49-F238E27FC236}">
                <a16:creationId xmlns:a16="http://schemas.microsoft.com/office/drawing/2014/main" id="{B14593D2-E94E-4F8B-A390-E4BE4B304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FC6E40-E994-494C-81C3-F8F282D6E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C3D93-A1C2-48A8-8A0E-D51AD6E643BF}" type="slidenum">
              <a:rPr lang="en-GB" smtClean="0"/>
              <a:t>‹#›</a:t>
            </a:fld>
            <a:endParaRPr lang="en-GB"/>
          </a:p>
        </p:txBody>
      </p:sp>
    </p:spTree>
    <p:extLst>
      <p:ext uri="{BB962C8B-B14F-4D97-AF65-F5344CB8AC3E}">
        <p14:creationId xmlns:p14="http://schemas.microsoft.com/office/powerpoint/2010/main" val="27239772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400"/>
              <a:buFont typeface="Calibri"/>
              <a:buNone/>
              <a:defRPr sz="44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C68AA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C68AA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C68AA8"/>
                </a:solidFill>
                <a:latin typeface="Calibri"/>
                <a:ea typeface="Calibri"/>
                <a:cs typeface="Calibri"/>
                <a:sym typeface="Calibri"/>
              </a:defRPr>
            </a:lvl1pPr>
            <a:lvl2pPr marL="0" marR="0" lvl="1" indent="0" algn="r" rtl="0">
              <a:spcBef>
                <a:spcPts val="0"/>
              </a:spcBef>
              <a:buNone/>
              <a:defRPr sz="1200" b="0" i="0" u="none" strike="noStrike" cap="none">
                <a:solidFill>
                  <a:srgbClr val="C68AA8"/>
                </a:solidFill>
                <a:latin typeface="Calibri"/>
                <a:ea typeface="Calibri"/>
                <a:cs typeface="Calibri"/>
                <a:sym typeface="Calibri"/>
              </a:defRPr>
            </a:lvl2pPr>
            <a:lvl3pPr marL="0" marR="0" lvl="2" indent="0" algn="r" rtl="0">
              <a:spcBef>
                <a:spcPts val="0"/>
              </a:spcBef>
              <a:buNone/>
              <a:defRPr sz="1200" b="0" i="0" u="none" strike="noStrike" cap="none">
                <a:solidFill>
                  <a:srgbClr val="C68AA8"/>
                </a:solidFill>
                <a:latin typeface="Calibri"/>
                <a:ea typeface="Calibri"/>
                <a:cs typeface="Calibri"/>
                <a:sym typeface="Calibri"/>
              </a:defRPr>
            </a:lvl3pPr>
            <a:lvl4pPr marL="0" marR="0" lvl="3" indent="0" algn="r" rtl="0">
              <a:spcBef>
                <a:spcPts val="0"/>
              </a:spcBef>
              <a:buNone/>
              <a:defRPr sz="1200" b="0" i="0" u="none" strike="noStrike" cap="none">
                <a:solidFill>
                  <a:srgbClr val="C68AA8"/>
                </a:solidFill>
                <a:latin typeface="Calibri"/>
                <a:ea typeface="Calibri"/>
                <a:cs typeface="Calibri"/>
                <a:sym typeface="Calibri"/>
              </a:defRPr>
            </a:lvl4pPr>
            <a:lvl5pPr marL="0" marR="0" lvl="4" indent="0" algn="r" rtl="0">
              <a:spcBef>
                <a:spcPts val="0"/>
              </a:spcBef>
              <a:buNone/>
              <a:defRPr sz="1200" b="0" i="0" u="none" strike="noStrike" cap="none">
                <a:solidFill>
                  <a:srgbClr val="C68AA8"/>
                </a:solidFill>
                <a:latin typeface="Calibri"/>
                <a:ea typeface="Calibri"/>
                <a:cs typeface="Calibri"/>
                <a:sym typeface="Calibri"/>
              </a:defRPr>
            </a:lvl5pPr>
            <a:lvl6pPr marL="0" marR="0" lvl="5" indent="0" algn="r" rtl="0">
              <a:spcBef>
                <a:spcPts val="0"/>
              </a:spcBef>
              <a:buNone/>
              <a:defRPr sz="1200" b="0" i="0" u="none" strike="noStrike" cap="none">
                <a:solidFill>
                  <a:srgbClr val="C68AA8"/>
                </a:solidFill>
                <a:latin typeface="Calibri"/>
                <a:ea typeface="Calibri"/>
                <a:cs typeface="Calibri"/>
                <a:sym typeface="Calibri"/>
              </a:defRPr>
            </a:lvl6pPr>
            <a:lvl7pPr marL="0" marR="0" lvl="6" indent="0" algn="r" rtl="0">
              <a:spcBef>
                <a:spcPts val="0"/>
              </a:spcBef>
              <a:buNone/>
              <a:defRPr sz="1200" b="0" i="0" u="none" strike="noStrike" cap="none">
                <a:solidFill>
                  <a:srgbClr val="C68AA8"/>
                </a:solidFill>
                <a:latin typeface="Calibri"/>
                <a:ea typeface="Calibri"/>
                <a:cs typeface="Calibri"/>
                <a:sym typeface="Calibri"/>
              </a:defRPr>
            </a:lvl7pPr>
            <a:lvl8pPr marL="0" marR="0" lvl="7" indent="0" algn="r" rtl="0">
              <a:spcBef>
                <a:spcPts val="0"/>
              </a:spcBef>
              <a:buNone/>
              <a:defRPr sz="1200" b="0" i="0" u="none" strike="noStrike" cap="none">
                <a:solidFill>
                  <a:srgbClr val="C68AA8"/>
                </a:solidFill>
                <a:latin typeface="Calibri"/>
                <a:ea typeface="Calibri"/>
                <a:cs typeface="Calibri"/>
                <a:sym typeface="Calibri"/>
              </a:defRPr>
            </a:lvl8pPr>
            <a:lvl9pPr marL="0" marR="0" lvl="8" indent="0" algn="r" rtl="0">
              <a:spcBef>
                <a:spcPts val="0"/>
              </a:spcBef>
              <a:buNone/>
              <a:defRPr sz="1200" b="0" i="0" u="none" strike="noStrike" cap="none">
                <a:solidFill>
                  <a:srgbClr val="C68AA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5503923"/>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aoxff1s8frw?si=V5N-4RVYyKCbuG3q"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E-NlBR_Pzg&amp;ab_channel=TheworldofvolleyballRefere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com/shorts/6gL03iENr8A?si=AenYDW6fPBxvaKtD"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referee@scottishvolleyball.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referee@scottishvolleyball.or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referee@scottishvolleyball.org"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mailto:referee@scottishvolleyball.org"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DC718FA-8B3C-4B96-A5BB-711026568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26BDF39C-E03A-4241-8441-BB957AC0A750}"/>
              </a:ext>
            </a:extLst>
          </p:cNvPr>
          <p:cNvSpPr txBox="1"/>
          <p:nvPr/>
        </p:nvSpPr>
        <p:spPr>
          <a:xfrm>
            <a:off x="5731979" y="1849200"/>
            <a:ext cx="5702139" cy="3170099"/>
          </a:xfrm>
          <a:prstGeom prst="rect">
            <a:avLst/>
          </a:prstGeom>
          <a:noFill/>
        </p:spPr>
        <p:txBody>
          <a:bodyPr wrap="square" rtlCol="0">
            <a:spAutoFit/>
          </a:bodyPr>
          <a:lstStyle/>
          <a:p>
            <a:pPr algn="ctr"/>
            <a:r>
              <a:rPr lang="en-GB" sz="4000" b="1">
                <a:latin typeface="Work Sans" pitchFamily="2" charset="0"/>
              </a:rPr>
              <a:t>Scottish Volleyball Referees Commission</a:t>
            </a:r>
          </a:p>
          <a:p>
            <a:pPr algn="ctr"/>
            <a:endParaRPr lang="en-GB" sz="4000" b="1">
              <a:latin typeface="Work Sans" pitchFamily="2" charset="0"/>
            </a:endParaRPr>
          </a:p>
          <a:p>
            <a:pPr algn="ctr"/>
            <a:r>
              <a:rPr lang="en-GB" sz="4000" b="1">
                <a:latin typeface="Work Sans" pitchFamily="2" charset="0"/>
              </a:rPr>
              <a:t>Officials Seminar</a:t>
            </a:r>
          </a:p>
          <a:p>
            <a:pPr algn="ctr"/>
            <a:r>
              <a:rPr lang="en-GB" sz="4000" b="1">
                <a:latin typeface="Work Sans" pitchFamily="2" charset="0"/>
              </a:rPr>
              <a:t>6</a:t>
            </a:r>
            <a:r>
              <a:rPr lang="en-GB" sz="4000" b="1" baseline="30000">
                <a:latin typeface="Work Sans" pitchFamily="2" charset="0"/>
              </a:rPr>
              <a:t>th</a:t>
            </a:r>
            <a:r>
              <a:rPr lang="en-GB" sz="4000" b="1">
                <a:latin typeface="Work Sans" pitchFamily="2" charset="0"/>
              </a:rPr>
              <a:t> September 2025</a:t>
            </a:r>
          </a:p>
        </p:txBody>
      </p:sp>
      <p:pic>
        <p:nvPicPr>
          <p:cNvPr id="3" name="Picture 2" descr="A logo for a volleyball team&#10;&#10;AI-generated content may be incorrect.">
            <a:extLst>
              <a:ext uri="{FF2B5EF4-FFF2-40B4-BE49-F238E27FC236}">
                <a16:creationId xmlns:a16="http://schemas.microsoft.com/office/drawing/2014/main" id="{E7B9FB34-73D1-7EAF-2ECC-385043013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078" y="-178600"/>
            <a:ext cx="2585940" cy="258594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43A95E5-4701-DE07-CEC7-3AE215076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Tree>
    <p:extLst>
      <p:ext uri="{BB962C8B-B14F-4D97-AF65-F5344CB8AC3E}">
        <p14:creationId xmlns:p14="http://schemas.microsoft.com/office/powerpoint/2010/main" val="367737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EC4381-977A-230E-7AAD-9D94C73778DC}"/>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9C33EE3C-15C4-7C06-8018-1CD475343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A1C1D1E9-7B74-6BC9-D6D8-E90665ED109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How to prevent/manage conflict?​</a:t>
            </a:r>
          </a:p>
        </p:txBody>
      </p:sp>
      <p:sp>
        <p:nvSpPr>
          <p:cNvPr id="8" name="Content Placeholder 2">
            <a:extLst>
              <a:ext uri="{FF2B5EF4-FFF2-40B4-BE49-F238E27FC236}">
                <a16:creationId xmlns:a16="http://schemas.microsoft.com/office/drawing/2014/main" id="{186EA8CE-FE85-D443-0245-7481C62037CE}"/>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Pre-match:</a:t>
            </a:r>
          </a:p>
          <a:p>
            <a:pPr lvl="1">
              <a:lnSpc>
                <a:spcPct val="110000"/>
              </a:lnSpc>
            </a:pPr>
            <a:r>
              <a:rPr lang="en-GB">
                <a:solidFill>
                  <a:schemeClr val="accent4"/>
                </a:solidFill>
                <a:latin typeface="Work Sans" pitchFamily="2" charset="0"/>
              </a:rPr>
              <a:t>Knowledge of rules - knowledge brings confidence in applying them</a:t>
            </a:r>
          </a:p>
          <a:p>
            <a:pPr lvl="1">
              <a:lnSpc>
                <a:spcPct val="110000"/>
              </a:lnSpc>
            </a:pPr>
            <a:r>
              <a:rPr lang="en-GB">
                <a:solidFill>
                  <a:schemeClr val="accent4"/>
                </a:solidFill>
                <a:latin typeface="Work Sans" pitchFamily="2" charset="0"/>
              </a:rPr>
              <a:t>Scenario planning supports effective management</a:t>
            </a:r>
          </a:p>
          <a:p>
            <a:pPr lvl="1">
              <a:lnSpc>
                <a:spcPct val="110000"/>
              </a:lnSpc>
            </a:pPr>
            <a:r>
              <a:rPr lang="en-GB">
                <a:solidFill>
                  <a:schemeClr val="accent4"/>
                </a:solidFill>
                <a:latin typeface="Work Sans" pitchFamily="2" charset="0"/>
              </a:rPr>
              <a:t>Avoid catastrophising, over-analysing</a:t>
            </a:r>
          </a:p>
        </p:txBody>
      </p:sp>
    </p:spTree>
    <p:extLst>
      <p:ext uri="{BB962C8B-B14F-4D97-AF65-F5344CB8AC3E}">
        <p14:creationId xmlns:p14="http://schemas.microsoft.com/office/powerpoint/2010/main" val="334029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B4A8DA3-543E-90E8-4DE3-FF5FF7658457}"/>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EC1C019E-95AB-49FF-C104-B7DCC7D6E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98E3B1BE-C025-BD2B-2136-6604E1EFBCB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How to prevent/manage conflict?​</a:t>
            </a:r>
          </a:p>
        </p:txBody>
      </p:sp>
      <p:sp>
        <p:nvSpPr>
          <p:cNvPr id="8" name="Content Placeholder 2">
            <a:extLst>
              <a:ext uri="{FF2B5EF4-FFF2-40B4-BE49-F238E27FC236}">
                <a16:creationId xmlns:a16="http://schemas.microsoft.com/office/drawing/2014/main" id="{9082520B-1970-3D81-0B79-B13C99BB0543}"/>
              </a:ext>
            </a:extLst>
          </p:cNvPr>
          <p:cNvSpPr>
            <a:spLocks noGrp="1"/>
          </p:cNvSpPr>
          <p:nvPr>
            <p:ph idx="1"/>
          </p:nvPr>
        </p:nvSpPr>
        <p:spPr>
          <a:xfrm>
            <a:off x="838200" y="1825624"/>
            <a:ext cx="10515600" cy="4708525"/>
          </a:xfrm>
        </p:spPr>
        <p:txBody>
          <a:bodyPr>
            <a:normAutofit lnSpcReduction="10000"/>
          </a:bodyPr>
          <a:lstStyle/>
          <a:p>
            <a:pPr>
              <a:lnSpc>
                <a:spcPct val="110000"/>
              </a:lnSpc>
            </a:pPr>
            <a:r>
              <a:rPr lang="en-GB" sz="2400">
                <a:solidFill>
                  <a:schemeClr val="accent4"/>
                </a:solidFill>
                <a:latin typeface="Work Sans" pitchFamily="2" charset="0"/>
              </a:rPr>
              <a:t>During the match:</a:t>
            </a:r>
          </a:p>
          <a:p>
            <a:pPr lvl="1">
              <a:lnSpc>
                <a:spcPct val="110000"/>
              </a:lnSpc>
            </a:pPr>
            <a:r>
              <a:rPr lang="en-GB">
                <a:solidFill>
                  <a:schemeClr val="accent4"/>
                </a:solidFill>
                <a:latin typeface="Work Sans" pitchFamily="2" charset="0"/>
              </a:rPr>
              <a:t>Remain positive - do not allow a mistake to have an impact on your ability to make future decisions</a:t>
            </a:r>
          </a:p>
          <a:p>
            <a:pPr lvl="1">
              <a:lnSpc>
                <a:spcPct val="110000"/>
              </a:lnSpc>
            </a:pPr>
            <a:r>
              <a:rPr lang="en-GB">
                <a:solidFill>
                  <a:schemeClr val="accent4"/>
                </a:solidFill>
                <a:latin typeface="Work Sans" pitchFamily="2" charset="0"/>
              </a:rPr>
              <a:t>Call what you see and do not try to compensate for a fault</a:t>
            </a:r>
          </a:p>
          <a:p>
            <a:pPr lvl="1">
              <a:lnSpc>
                <a:spcPct val="110000"/>
              </a:lnSpc>
            </a:pPr>
            <a:r>
              <a:rPr lang="en-GB">
                <a:solidFill>
                  <a:schemeClr val="accent4"/>
                </a:solidFill>
                <a:latin typeface="Work Sans" pitchFamily="2" charset="0"/>
              </a:rPr>
              <a:t>Decision making should be positively reinforcing and not punitive</a:t>
            </a:r>
          </a:p>
          <a:p>
            <a:pPr lvl="1">
              <a:lnSpc>
                <a:spcPct val="110000"/>
              </a:lnSpc>
            </a:pPr>
            <a:r>
              <a:rPr lang="en-GB">
                <a:solidFill>
                  <a:schemeClr val="accent4"/>
                </a:solidFill>
                <a:latin typeface="Work Sans" pitchFamily="2" charset="0"/>
              </a:rPr>
              <a:t>Anticipate - be able to read the game and team’s reactions in order to anticipate next moves</a:t>
            </a:r>
          </a:p>
          <a:p>
            <a:pPr lvl="1">
              <a:lnSpc>
                <a:spcPct val="110000"/>
              </a:lnSpc>
            </a:pPr>
            <a:r>
              <a:rPr lang="en-GB">
                <a:solidFill>
                  <a:schemeClr val="accent4"/>
                </a:solidFill>
                <a:latin typeface="Work Sans" pitchFamily="2" charset="0"/>
              </a:rPr>
              <a:t>Be prepared to answer the “why?” question and be clear in your communication</a:t>
            </a:r>
          </a:p>
          <a:p>
            <a:pPr lvl="1">
              <a:lnSpc>
                <a:spcPct val="110000"/>
              </a:lnSpc>
            </a:pPr>
            <a:r>
              <a:rPr lang="en-GB">
                <a:solidFill>
                  <a:schemeClr val="accent4"/>
                </a:solidFill>
                <a:latin typeface="Work Sans" pitchFamily="2" charset="0"/>
              </a:rPr>
              <a:t>Support and protect your team</a:t>
            </a:r>
          </a:p>
        </p:txBody>
      </p:sp>
    </p:spTree>
    <p:extLst>
      <p:ext uri="{BB962C8B-B14F-4D97-AF65-F5344CB8AC3E}">
        <p14:creationId xmlns:p14="http://schemas.microsoft.com/office/powerpoint/2010/main" val="217019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9C5ED0-CD6C-F1B7-7E23-F0642E59E983}"/>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8159FF47-787B-AC45-76CE-4FA278FCC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3D9539B5-9F61-5EE2-2EA6-BBB28F932D2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How to prevent/manage conflict?​</a:t>
            </a:r>
          </a:p>
        </p:txBody>
      </p:sp>
      <p:sp>
        <p:nvSpPr>
          <p:cNvPr id="8" name="Content Placeholder 2">
            <a:extLst>
              <a:ext uri="{FF2B5EF4-FFF2-40B4-BE49-F238E27FC236}">
                <a16:creationId xmlns:a16="http://schemas.microsoft.com/office/drawing/2014/main" id="{EDB1CEBA-EAEF-06BC-277F-43733F07ED16}"/>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Post match:</a:t>
            </a:r>
          </a:p>
          <a:p>
            <a:pPr lvl="1">
              <a:lnSpc>
                <a:spcPct val="110000"/>
              </a:lnSpc>
            </a:pPr>
            <a:r>
              <a:rPr lang="en-GB">
                <a:solidFill>
                  <a:schemeClr val="accent4"/>
                </a:solidFill>
                <a:latin typeface="Work Sans" pitchFamily="2" charset="0"/>
              </a:rPr>
              <a:t>Reflections</a:t>
            </a:r>
          </a:p>
          <a:p>
            <a:pPr lvl="1">
              <a:lnSpc>
                <a:spcPct val="110000"/>
              </a:lnSpc>
            </a:pPr>
            <a:r>
              <a:rPr lang="en-GB">
                <a:solidFill>
                  <a:schemeClr val="accent4"/>
                </a:solidFill>
                <a:latin typeface="Work Sans" pitchFamily="2" charset="0"/>
              </a:rPr>
              <a:t>Feedback</a:t>
            </a:r>
          </a:p>
          <a:p>
            <a:pPr lvl="1">
              <a:lnSpc>
                <a:spcPct val="110000"/>
              </a:lnSpc>
            </a:pPr>
            <a:r>
              <a:rPr lang="en-GB">
                <a:solidFill>
                  <a:schemeClr val="accent4"/>
                </a:solidFill>
                <a:latin typeface="Work Sans" pitchFamily="2" charset="0"/>
              </a:rPr>
              <a:t>Be competitive but not counterproductive</a:t>
            </a:r>
          </a:p>
        </p:txBody>
      </p:sp>
    </p:spTree>
    <p:extLst>
      <p:ext uri="{BB962C8B-B14F-4D97-AF65-F5344CB8AC3E}">
        <p14:creationId xmlns:p14="http://schemas.microsoft.com/office/powerpoint/2010/main" val="192359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712FC2-641C-D327-C5D6-AC5F236397D8}"/>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2789EF6B-ED5C-6E92-5A54-B780988FC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28DCBD0-D5D9-F575-23AD-4555B110799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C</a:t>
            </a:r>
            <a:r>
              <a:rPr lang="en-GB" b="1" err="1">
                <a:solidFill>
                  <a:srgbClr val="7EC5E2"/>
                </a:solidFill>
                <a:latin typeface="Work Sans" pitchFamily="2" charset="0"/>
              </a:rPr>
              <a:t>onflict</a:t>
            </a:r>
            <a:r>
              <a:rPr lang="en-GB" b="1">
                <a:solidFill>
                  <a:srgbClr val="7EC5E2"/>
                </a:solidFill>
                <a:latin typeface="Work Sans" pitchFamily="2" charset="0"/>
              </a:rPr>
              <a:t> Management </a:t>
            </a:r>
            <a:endParaRPr kumimoji="0" lang="en-GB" sz="4400" b="1" i="0" u="none" strike="noStrike" kern="1200" cap="none" spc="0" normalizeH="0" baseline="0" noProof="0">
              <a:ln>
                <a:noFill/>
              </a:ln>
              <a:solidFill>
                <a:srgbClr val="7EC5E2"/>
              </a:solidFill>
              <a:effectLst/>
              <a:uLnTx/>
              <a:uFillTx/>
              <a:latin typeface="Work Sans" pitchFamily="2" charset="0"/>
              <a:ea typeface="+mj-ea"/>
              <a:cs typeface="+mj-cs"/>
            </a:endParaRPr>
          </a:p>
        </p:txBody>
      </p:sp>
      <p:sp>
        <p:nvSpPr>
          <p:cNvPr id="8" name="Content Placeholder 2">
            <a:extLst>
              <a:ext uri="{FF2B5EF4-FFF2-40B4-BE49-F238E27FC236}">
                <a16:creationId xmlns:a16="http://schemas.microsoft.com/office/drawing/2014/main" id="{B85C1660-E973-5F4D-52AE-C542C9ADFBB2}"/>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Ask questions when appropriate, it is a form of respect that defuses resistance.​</a:t>
            </a:r>
          </a:p>
          <a:p>
            <a:pPr>
              <a:lnSpc>
                <a:spcPct val="110000"/>
              </a:lnSpc>
            </a:pPr>
            <a:r>
              <a:rPr lang="en-GB" sz="2400">
                <a:solidFill>
                  <a:schemeClr val="accent4"/>
                </a:solidFill>
                <a:latin typeface="Work Sans" pitchFamily="2" charset="0"/>
              </a:rPr>
              <a:t>Provide with both positive and negative options.​</a:t>
            </a:r>
          </a:p>
          <a:p>
            <a:pPr>
              <a:lnSpc>
                <a:spcPct val="110000"/>
              </a:lnSpc>
            </a:pPr>
            <a:r>
              <a:rPr lang="en-GB" sz="2400">
                <a:solidFill>
                  <a:schemeClr val="accent4"/>
                </a:solidFill>
                <a:latin typeface="Work Sans" pitchFamily="2" charset="0"/>
              </a:rPr>
              <a:t>Use disciplinary actions when appropriate, for restoration and not for punishment.​</a:t>
            </a:r>
          </a:p>
          <a:p>
            <a:pPr>
              <a:lnSpc>
                <a:spcPct val="110000"/>
              </a:lnSpc>
            </a:pPr>
            <a:endParaRPr lang="en-GB" sz="2400">
              <a:solidFill>
                <a:schemeClr val="accent4"/>
              </a:solidFill>
              <a:latin typeface="Work Sans" pitchFamily="2" charset="0"/>
            </a:endParaRPr>
          </a:p>
          <a:p>
            <a:pPr marL="0" indent="0">
              <a:lnSpc>
                <a:spcPct val="110000"/>
              </a:lnSpc>
              <a:buNone/>
            </a:pPr>
            <a:r>
              <a:rPr lang="en-GB" sz="2400">
                <a:solidFill>
                  <a:schemeClr val="accent4"/>
                </a:solidFill>
                <a:latin typeface="Work Sans" pitchFamily="2" charset="0"/>
              </a:rPr>
              <a:t>And most importantly:​</a:t>
            </a:r>
          </a:p>
          <a:p>
            <a:pPr>
              <a:lnSpc>
                <a:spcPct val="110000"/>
              </a:lnSpc>
            </a:pPr>
            <a:r>
              <a:rPr lang="en-GB" sz="2400">
                <a:solidFill>
                  <a:schemeClr val="accent4"/>
                </a:solidFill>
                <a:latin typeface="Work Sans" pitchFamily="2" charset="0"/>
              </a:rPr>
              <a:t>By being aware of the potential problems you may encounter you become more ready to deal with them. </a:t>
            </a:r>
          </a:p>
        </p:txBody>
      </p:sp>
    </p:spTree>
    <p:extLst>
      <p:ext uri="{BB962C8B-B14F-4D97-AF65-F5344CB8AC3E}">
        <p14:creationId xmlns:p14="http://schemas.microsoft.com/office/powerpoint/2010/main" val="351921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56D9182D-56DB-40E4-9651-5BD34A6BB224}"/>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660E24B1-44C3-ABC3-FD2E-8CAC2F68FC53}"/>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Discipline</a:t>
            </a:r>
            <a:endParaRPr b="1"/>
          </a:p>
        </p:txBody>
      </p:sp>
      <p:sp>
        <p:nvSpPr>
          <p:cNvPr id="196" name="Google Shape;196;g37af9bc3561_0_14">
            <a:extLst>
              <a:ext uri="{FF2B5EF4-FFF2-40B4-BE49-F238E27FC236}">
                <a16:creationId xmlns:a16="http://schemas.microsoft.com/office/drawing/2014/main" id="{BE0F2915-515A-CCDE-B45C-A36AA06250AF}"/>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What does it really mean in volleyball?</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018589EB-D16A-38EB-425B-32E92ED0ED6E}"/>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421520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259E5076-4467-38A1-A0BA-AD3B77AD1E20}"/>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B93EFE39-8838-E45C-BFD8-F7F90848E2C5}"/>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Discipline</a:t>
            </a:r>
            <a:endParaRPr b="1"/>
          </a:p>
        </p:txBody>
      </p:sp>
      <p:sp>
        <p:nvSpPr>
          <p:cNvPr id="196" name="Google Shape;196;g37af9bc3561_0_14">
            <a:extLst>
              <a:ext uri="{FF2B5EF4-FFF2-40B4-BE49-F238E27FC236}">
                <a16:creationId xmlns:a16="http://schemas.microsoft.com/office/drawing/2014/main" id="{606A85D4-43C3-D0BE-91D7-C98FF160404F}"/>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Restoration of the game when conflict cannot just be managed through short discussions and verbal warnings</a:t>
            </a:r>
          </a:p>
          <a:p>
            <a:pPr marL="457200" lvl="0" indent="-342900" algn="l" rtl="0">
              <a:spcBef>
                <a:spcPts val="1000"/>
              </a:spcBef>
              <a:spcAft>
                <a:spcPts val="0"/>
              </a:spcAft>
              <a:buClr>
                <a:srgbClr val="FFFFFF"/>
              </a:buClr>
              <a:buSzPts val="1800"/>
              <a:buChar char="•"/>
            </a:pPr>
            <a:r>
              <a:rPr lang="en-GB">
                <a:solidFill>
                  <a:srgbClr val="FFFFFF"/>
                </a:solidFill>
              </a:rPr>
              <a:t>Fairness through the application of the Rules of the Game</a:t>
            </a:r>
          </a:p>
          <a:p>
            <a:pPr marL="457200" lvl="0" indent="-342900" algn="l" rtl="0">
              <a:spcBef>
                <a:spcPts val="1000"/>
              </a:spcBef>
              <a:spcAft>
                <a:spcPts val="0"/>
              </a:spcAft>
              <a:buClr>
                <a:srgbClr val="FFFFFF"/>
              </a:buClr>
              <a:buSzPts val="1800"/>
              <a:buChar char="•"/>
            </a:pPr>
            <a:r>
              <a:rPr lang="en-GB">
                <a:solidFill>
                  <a:srgbClr val="FFFFFF"/>
                </a:solidFill>
              </a:rPr>
              <a:t>Emotion management and containment</a:t>
            </a:r>
          </a:p>
          <a:p>
            <a:pPr marL="457200" lvl="0" indent="-342900" algn="l" rtl="0">
              <a:spcBef>
                <a:spcPts val="1000"/>
              </a:spcBef>
              <a:spcAft>
                <a:spcPts val="0"/>
              </a:spcAft>
              <a:buClr>
                <a:srgbClr val="FFFFFF"/>
              </a:buClr>
              <a:buSzPts val="1800"/>
              <a:buChar char="•"/>
            </a:pPr>
            <a:r>
              <a:rPr lang="en-GB">
                <a:solidFill>
                  <a:srgbClr val="FFFFFF"/>
                </a:solidFill>
              </a:rPr>
              <a:t>Confidence boost...and a Reminder that there is a judge to regulate the conditions – the Referee – and by implication, the teams have signed up to the articles of this "simulated war".</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7A33B8C3-4BE2-477F-C401-993E6B659E14}"/>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48656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0710BC99-2837-FCFC-6589-C784846F29D7}"/>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F03EF640-9810-3D83-BB04-C79741C82E5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Act Confident – Be Confident</a:t>
            </a:r>
            <a:endParaRPr b="1"/>
          </a:p>
        </p:txBody>
      </p:sp>
      <p:sp>
        <p:nvSpPr>
          <p:cNvPr id="196" name="Google Shape;196;g37af9bc3561_0_14">
            <a:extLst>
              <a:ext uri="{FF2B5EF4-FFF2-40B4-BE49-F238E27FC236}">
                <a16:creationId xmlns:a16="http://schemas.microsoft.com/office/drawing/2014/main" id="{562957FE-B472-A2E7-5CD1-390672759FC5}"/>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If you go into a match scared, or obviously nervous, it should be no surprise that players will challenge you. They want to win and if that means gaining an edge, they will do so.​</a:t>
            </a:r>
          </a:p>
          <a:p>
            <a:pPr marL="457200" lvl="0" indent="-342900" algn="l" rtl="0">
              <a:spcBef>
                <a:spcPts val="1000"/>
              </a:spcBef>
              <a:spcAft>
                <a:spcPts val="0"/>
              </a:spcAft>
              <a:buClr>
                <a:srgbClr val="FFFFFF"/>
              </a:buClr>
              <a:buSzPts val="1800"/>
              <a:buChar char="•"/>
            </a:pPr>
            <a:r>
              <a:rPr lang="en-GB">
                <a:solidFill>
                  <a:srgbClr val="FFFFFF"/>
                </a:solidFill>
              </a:rPr>
              <a:t>That might mean talking loudly when you make an unpopular decision to try to “gaslight” you​</a:t>
            </a:r>
          </a:p>
          <a:p>
            <a:pPr marL="457200" lvl="0" indent="-342900" algn="l" rtl="0">
              <a:spcBef>
                <a:spcPts val="1000"/>
              </a:spcBef>
              <a:spcAft>
                <a:spcPts val="0"/>
              </a:spcAft>
              <a:buClr>
                <a:srgbClr val="FFFFFF"/>
              </a:buClr>
              <a:buSzPts val="1800"/>
              <a:buChar char="•"/>
            </a:pPr>
            <a:r>
              <a:rPr lang="en-GB">
                <a:solidFill>
                  <a:srgbClr val="FFFFFF"/>
                </a:solidFill>
              </a:rPr>
              <a:t>Or they will shout in a manner which could be misconstrued as criticism​</a:t>
            </a:r>
          </a:p>
          <a:p>
            <a:pPr marL="457200" lvl="0" indent="-342900" algn="l" rtl="0">
              <a:spcBef>
                <a:spcPts val="1000"/>
              </a:spcBef>
              <a:spcAft>
                <a:spcPts val="0"/>
              </a:spcAft>
              <a:buClr>
                <a:srgbClr val="FFFFFF"/>
              </a:buClr>
              <a:buSzPts val="1800"/>
              <a:buChar char="•"/>
            </a:pPr>
            <a:r>
              <a:rPr lang="en-GB">
                <a:solidFill>
                  <a:srgbClr val="FFFFFF"/>
                </a:solidFill>
              </a:rPr>
              <a:t>Or they may try to lull you to false sense of friendship before turning on you!</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8EB7433C-949A-0BB6-10C8-7A7C4D226302}"/>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375723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13A1784D-B2C8-C6F3-2BA4-DF41E04BD240}"/>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67319BC3-167E-F68C-183D-0242A2E4DFF4}"/>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More Confidence</a:t>
            </a:r>
            <a:endParaRPr b="1"/>
          </a:p>
        </p:txBody>
      </p:sp>
      <p:sp>
        <p:nvSpPr>
          <p:cNvPr id="196" name="Google Shape;196;g37af9bc3561_0_14">
            <a:extLst>
              <a:ext uri="{FF2B5EF4-FFF2-40B4-BE49-F238E27FC236}">
                <a16:creationId xmlns:a16="http://schemas.microsoft.com/office/drawing/2014/main" id="{6BC53526-F33A-B22A-BB0A-6063F2FF114E}"/>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The fact is that rallies last around 6 seconds – so be focused for this short time but when you make the decision ending the rally </a:t>
            </a:r>
          </a:p>
          <a:p>
            <a:pPr marL="457200" lvl="0" indent="-342900" algn="l" rtl="0">
              <a:spcBef>
                <a:spcPts val="1000"/>
              </a:spcBef>
              <a:spcAft>
                <a:spcPts val="0"/>
              </a:spcAft>
              <a:buClr>
                <a:srgbClr val="FFFFFF"/>
              </a:buClr>
              <a:buSzPts val="1800"/>
              <a:buChar char="•"/>
            </a:pPr>
            <a:r>
              <a:rPr lang="en-GB">
                <a:solidFill>
                  <a:srgbClr val="FFFFFF"/>
                </a:solidFill>
              </a:rPr>
              <a:t>Do so with a confident whistle and </a:t>
            </a:r>
          </a:p>
          <a:p>
            <a:pPr marL="457200" lvl="0" indent="-342900" algn="l" rtl="0">
              <a:spcBef>
                <a:spcPts val="1000"/>
              </a:spcBef>
              <a:spcAft>
                <a:spcPts val="0"/>
              </a:spcAft>
              <a:buClr>
                <a:srgbClr val="FFFFFF"/>
              </a:buClr>
              <a:buSzPts val="1800"/>
              <a:buChar char="•"/>
            </a:pPr>
            <a:r>
              <a:rPr lang="en-GB">
                <a:solidFill>
                  <a:srgbClr val="FFFFFF"/>
                </a:solidFill>
              </a:rPr>
              <a:t>Do so with a check of your line judges or fellow referee (3/4 people agreeing a decision is confidence building)</a:t>
            </a:r>
          </a:p>
          <a:p>
            <a:pPr marL="457200" lvl="0" indent="-342900" algn="l" rtl="0">
              <a:spcBef>
                <a:spcPts val="1000"/>
              </a:spcBef>
              <a:spcAft>
                <a:spcPts val="0"/>
              </a:spcAft>
              <a:buClr>
                <a:srgbClr val="FFFFFF"/>
              </a:buClr>
              <a:buSzPts val="1800"/>
              <a:buChar char="•"/>
            </a:pPr>
            <a:r>
              <a:rPr lang="en-GB">
                <a:solidFill>
                  <a:srgbClr val="FFFFFF"/>
                </a:solidFill>
              </a:rPr>
              <a:t>Do so with strong but relaxed signals</a:t>
            </a:r>
          </a:p>
          <a:p>
            <a:pPr marL="457200" lvl="0" indent="-342900" algn="l" rtl="0">
              <a:spcBef>
                <a:spcPts val="1000"/>
              </a:spcBef>
              <a:spcAft>
                <a:spcPts val="0"/>
              </a:spcAft>
              <a:buClr>
                <a:srgbClr val="FFFFFF"/>
              </a:buClr>
              <a:buSzPts val="1800"/>
              <a:buChar char="•"/>
            </a:pPr>
            <a:r>
              <a:rPr lang="en-GB">
                <a:solidFill>
                  <a:srgbClr val="FFFFFF"/>
                </a:solidFill>
              </a:rPr>
              <a:t>Remember ball handling is YOUR jurisdiction – the only opinion which matters!</a:t>
            </a:r>
          </a:p>
          <a:p>
            <a:pPr marL="457200" lvl="0" indent="-342900" algn="l" rtl="0">
              <a:spcBef>
                <a:spcPts val="1000"/>
              </a:spcBef>
              <a:spcAft>
                <a:spcPts val="0"/>
              </a:spcAft>
              <a:buClr>
                <a:srgbClr val="FFFFFF"/>
              </a:buClr>
              <a:buSzPts val="1800"/>
              <a:buChar char="•"/>
            </a:pPr>
            <a:r>
              <a:rPr lang="en-GB">
                <a:solidFill>
                  <a:srgbClr val="FFFFFF"/>
                </a:solidFill>
              </a:rPr>
              <a:t>(</a:t>
            </a:r>
            <a:r>
              <a:rPr lang="en-GB">
                <a:solidFill>
                  <a:srgbClr val="FF0000"/>
                </a:solidFill>
                <a:hlinkClick r:id="rId3">
                  <a:extLst>
                    <a:ext uri="{A12FA001-AC4F-418D-AE19-62706E023703}">
                      <ahyp:hlinkClr xmlns:ahyp="http://schemas.microsoft.com/office/drawing/2018/hyperlinkcolor" val="tx"/>
                    </a:ext>
                  </a:extLst>
                </a:hlinkClick>
              </a:rPr>
              <a:t>https://youtu.be/aoxff1s8frw?si=V5N-4RVYyKCbuG3q</a:t>
            </a:r>
            <a:r>
              <a:rPr lang="en-GB">
                <a:solidFill>
                  <a:srgbClr val="FFFFFF"/>
                </a:solidFill>
              </a:rPr>
              <a:t>)</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8A6E9502-24A6-6154-735B-0030E182BBDE}"/>
              </a:ext>
            </a:extLst>
          </p:cNvPr>
          <p:cNvPicPr preferRelativeResize="0"/>
          <p:nvPr/>
        </p:nvPicPr>
        <p:blipFill rotWithShape="1">
          <a:blip r:embed="rId4">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90679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A762CBD4-D0E5-E9E4-1BEA-7DA269F57700}"/>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A6A57E0C-C80D-3041-0562-03F51A8A54C2}"/>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Know the rules</a:t>
            </a:r>
            <a:endParaRPr b="1"/>
          </a:p>
        </p:txBody>
      </p:sp>
      <p:sp>
        <p:nvSpPr>
          <p:cNvPr id="196" name="Google Shape;196;g37af9bc3561_0_14">
            <a:extLst>
              <a:ext uri="{FF2B5EF4-FFF2-40B4-BE49-F238E27FC236}">
                <a16:creationId xmlns:a16="http://schemas.microsoft.com/office/drawing/2014/main" id="{9DBFF546-FFD6-4385-668D-369188F322AC}"/>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628650" lvl="0" indent="-514350" algn="l" rtl="0">
              <a:spcBef>
                <a:spcPts val="1000"/>
              </a:spcBef>
              <a:spcAft>
                <a:spcPts val="0"/>
              </a:spcAft>
              <a:buClr>
                <a:srgbClr val="FFFFFF"/>
              </a:buClr>
              <a:buSzPts val="1800"/>
              <a:buFont typeface="+mj-lt"/>
              <a:buAutoNum type="arabicPeriod"/>
            </a:pPr>
            <a:r>
              <a:rPr lang="en-GB">
                <a:solidFill>
                  <a:srgbClr val="FFFFFF"/>
                </a:solidFill>
              </a:rPr>
              <a:t>The game captain is the only person on court who can approach you.</a:t>
            </a:r>
          </a:p>
          <a:p>
            <a:pPr marL="628650" lvl="0" indent="-514350" algn="l" rtl="0">
              <a:spcBef>
                <a:spcPts val="1000"/>
              </a:spcBef>
              <a:spcAft>
                <a:spcPts val="0"/>
              </a:spcAft>
              <a:buClr>
                <a:srgbClr val="FFFFFF"/>
              </a:buClr>
              <a:buSzPts val="1800"/>
              <a:buFont typeface="+mj-lt"/>
              <a:buAutoNum type="arabicPeriod"/>
            </a:pPr>
            <a:r>
              <a:rPr lang="en-GB">
                <a:solidFill>
                  <a:srgbClr val="FFFFFF"/>
                </a:solidFill>
              </a:rPr>
              <a:t>The coach is the only person off court who can (unofficially) ask the scorer something which is not shown on the score board.</a:t>
            </a:r>
          </a:p>
          <a:p>
            <a:pPr marL="628650" lvl="0" indent="-514350" algn="l" rtl="0">
              <a:spcBef>
                <a:spcPts val="1000"/>
              </a:spcBef>
              <a:spcAft>
                <a:spcPts val="0"/>
              </a:spcAft>
              <a:buClr>
                <a:srgbClr val="FFFFFF"/>
              </a:buClr>
              <a:buSzPts val="1800"/>
              <a:buFont typeface="+mj-lt"/>
              <a:buAutoNum type="arabicPeriod"/>
            </a:pPr>
            <a:r>
              <a:rPr lang="en-GB">
                <a:solidFill>
                  <a:srgbClr val="FFFFFF"/>
                </a:solidFill>
              </a:rPr>
              <a:t>The coach cannot interrogate the 2nd referee! You may need to protect the 2nd referee (or line judge), and some coaches want to interrogate AFTER the match – be careful about that.</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E8A0ECDD-CA48-228D-2308-62DB00F001AD}"/>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410080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94DE2CBF-13DA-F2D1-08A9-278D3ABAD362}"/>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6FE06683-512B-F022-EFE2-893D42D81A4E}"/>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Know the rules</a:t>
            </a:r>
            <a:endParaRPr b="1"/>
          </a:p>
        </p:txBody>
      </p:sp>
      <p:sp>
        <p:nvSpPr>
          <p:cNvPr id="196" name="Google Shape;196;g37af9bc3561_0_14">
            <a:extLst>
              <a:ext uri="{FF2B5EF4-FFF2-40B4-BE49-F238E27FC236}">
                <a16:creationId xmlns:a16="http://schemas.microsoft.com/office/drawing/2014/main" id="{0D549930-2A34-1D10-FE8A-4AEFEF9B4A32}"/>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628650" lvl="0" indent="-514350" algn="l" rtl="0">
              <a:spcBef>
                <a:spcPts val="1000"/>
              </a:spcBef>
              <a:spcAft>
                <a:spcPts val="0"/>
              </a:spcAft>
              <a:buClr>
                <a:srgbClr val="FFFFFF"/>
              </a:buClr>
              <a:buSzPts val="1800"/>
              <a:buFont typeface="+mj-lt"/>
              <a:buAutoNum type="arabicPeriod" startAt="4"/>
            </a:pPr>
            <a:r>
              <a:rPr lang="en-GB">
                <a:solidFill>
                  <a:srgbClr val="FFFFFF"/>
                </a:solidFill>
              </a:rPr>
              <a:t>If the game captain approaches with a request for explanation, try to bend down to the same level – better than towering over the player. </a:t>
            </a:r>
          </a:p>
          <a:p>
            <a:pPr marL="628650" lvl="0" indent="-514350" algn="l" rtl="0">
              <a:spcBef>
                <a:spcPts val="1000"/>
              </a:spcBef>
              <a:spcAft>
                <a:spcPts val="0"/>
              </a:spcAft>
              <a:buClr>
                <a:srgbClr val="FFFFFF"/>
              </a:buClr>
              <a:buSzPts val="1800"/>
              <a:buFont typeface="+mj-lt"/>
              <a:buAutoNum type="arabicPeriod" startAt="4"/>
            </a:pPr>
            <a:r>
              <a:rPr lang="en-GB">
                <a:solidFill>
                  <a:srgbClr val="FFFFFF"/>
                </a:solidFill>
              </a:rPr>
              <a:t>Never dismiss the game captain’s request - provided the request is for explanation.</a:t>
            </a:r>
          </a:p>
          <a:p>
            <a:pPr marL="628650" lvl="0" indent="-514350" algn="l" rtl="0">
              <a:spcBef>
                <a:spcPts val="1000"/>
              </a:spcBef>
              <a:spcAft>
                <a:spcPts val="0"/>
              </a:spcAft>
              <a:buClr>
                <a:srgbClr val="FFFFFF"/>
              </a:buClr>
              <a:buSzPts val="1800"/>
              <a:buFont typeface="+mj-lt"/>
              <a:buAutoNum type="arabicPeriod" startAt="4"/>
            </a:pPr>
            <a:r>
              <a:rPr lang="en-GB">
                <a:solidFill>
                  <a:srgbClr val="FFFFFF"/>
                </a:solidFill>
              </a:rPr>
              <a:t>Never have BOTH game captains at the referee’s chair at the same time unless YOU are the one laying down the law of behaviour.</a:t>
            </a:r>
          </a:p>
          <a:p>
            <a:pPr marL="628650" lvl="0" indent="-514350" algn="l" rtl="0">
              <a:spcBef>
                <a:spcPts val="1000"/>
              </a:spcBef>
              <a:spcAft>
                <a:spcPts val="0"/>
              </a:spcAft>
              <a:buClr>
                <a:srgbClr val="FFFFFF"/>
              </a:buClr>
              <a:buSzPts val="1800"/>
              <a:buFont typeface="+mj-lt"/>
              <a:buAutoNum type="arabicPeriod" startAt="4"/>
            </a:pPr>
            <a:r>
              <a:rPr lang="en-GB">
                <a:solidFill>
                  <a:srgbClr val="FFFFFF"/>
                </a:solidFill>
              </a:rPr>
              <a:t>Never be afraid to consult your other officials – sometimes justice needs to be SEEN to be done.</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385474F3-E8E8-AEB8-58B8-38E69884BE86}"/>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71782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3706DB6C-61CD-421A-BB25-51D38DB23CE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17C8ABAE-A2B8-4ED8-B9BB-51872529415C}"/>
              </a:ext>
            </a:extLst>
          </p:cNvPr>
          <p:cNvSpPr txBox="1"/>
          <p:nvPr/>
        </p:nvSpPr>
        <p:spPr>
          <a:xfrm>
            <a:off x="2235200" y="240395"/>
            <a:ext cx="7713708" cy="584775"/>
          </a:xfrm>
          <a:prstGeom prst="rect">
            <a:avLst/>
          </a:prstGeom>
          <a:noFill/>
        </p:spPr>
        <p:txBody>
          <a:bodyPr wrap="square" rtlCol="0">
            <a:spAutoFit/>
          </a:bodyPr>
          <a:lstStyle/>
          <a:p>
            <a:pPr algn="ctr"/>
            <a:r>
              <a:rPr lang="en-GB" sz="3200" b="1">
                <a:latin typeface="Work Sans" pitchFamily="2" charset="0"/>
              </a:rPr>
              <a:t>Agenda</a:t>
            </a:r>
          </a:p>
        </p:txBody>
      </p:sp>
      <p:pic>
        <p:nvPicPr>
          <p:cNvPr id="8" name="Picture 7" descr="A picture containing drawing&#10;&#10;Description automatically generated">
            <a:extLst>
              <a:ext uri="{FF2B5EF4-FFF2-40B4-BE49-F238E27FC236}">
                <a16:creationId xmlns:a16="http://schemas.microsoft.com/office/drawing/2014/main" id="{2F3AE51A-0670-44CE-AFD5-C965524B4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971FD936-39A4-4018-A1D3-0053F49D42B2}"/>
              </a:ext>
            </a:extLst>
          </p:cNvPr>
          <p:cNvSpPr txBox="1"/>
          <p:nvPr/>
        </p:nvSpPr>
        <p:spPr>
          <a:xfrm>
            <a:off x="387178" y="995692"/>
            <a:ext cx="11417643" cy="3539430"/>
          </a:xfrm>
          <a:prstGeom prst="rect">
            <a:avLst/>
          </a:prstGeom>
          <a:noFill/>
        </p:spPr>
        <p:txBody>
          <a:bodyPr wrap="square" rtlCol="0">
            <a:spAutoFit/>
          </a:bodyPr>
          <a:lstStyle/>
          <a:p>
            <a:pPr marL="342900" indent="-342900">
              <a:buFont typeface="+mj-lt"/>
              <a:buAutoNum type="arabicPeriod"/>
            </a:pPr>
            <a:r>
              <a:rPr lang="en-GB" sz="2800">
                <a:solidFill>
                  <a:schemeClr val="bg1"/>
                </a:solidFill>
                <a:latin typeface="Work Sans" pitchFamily="2" charset="0"/>
              </a:rPr>
              <a:t>Introduction and aim</a:t>
            </a:r>
          </a:p>
          <a:p>
            <a:pPr marL="342900" indent="-342900">
              <a:buFont typeface="+mj-lt"/>
              <a:buAutoNum type="arabicPeriod"/>
            </a:pPr>
            <a:r>
              <a:rPr lang="en-GB" sz="2800">
                <a:solidFill>
                  <a:schemeClr val="bg1"/>
                </a:solidFill>
                <a:latin typeface="Work Sans" pitchFamily="2" charset="0"/>
              </a:rPr>
              <a:t>Making the tough call – conflict resolution and discipline </a:t>
            </a:r>
          </a:p>
          <a:p>
            <a:pPr marL="342900" indent="-342900">
              <a:buFont typeface="+mj-lt"/>
              <a:buAutoNum type="arabicPeriod"/>
            </a:pPr>
            <a:r>
              <a:rPr lang="en-GB" sz="2800">
                <a:solidFill>
                  <a:schemeClr val="bg1"/>
                </a:solidFill>
                <a:latin typeface="Work Sans" pitchFamily="2" charset="0"/>
              </a:rPr>
              <a:t>Scoresheets – before and after the match</a:t>
            </a:r>
          </a:p>
          <a:p>
            <a:pPr marL="342900" indent="-342900">
              <a:buFont typeface="+mj-lt"/>
              <a:buAutoNum type="arabicPeriod"/>
            </a:pPr>
            <a:r>
              <a:rPr lang="en-GB" sz="2800">
                <a:solidFill>
                  <a:schemeClr val="bg1"/>
                </a:solidFill>
                <a:latin typeface="Work Sans" pitchFamily="2" charset="0"/>
              </a:rPr>
              <a:t>Lunch</a:t>
            </a:r>
          </a:p>
          <a:p>
            <a:pPr marL="342900" indent="-342900">
              <a:buFont typeface="+mj-lt"/>
              <a:buAutoNum type="arabicPeriod"/>
            </a:pPr>
            <a:r>
              <a:rPr lang="en-GB" sz="2800">
                <a:solidFill>
                  <a:schemeClr val="bg1"/>
                </a:solidFill>
                <a:latin typeface="Work Sans" pitchFamily="2" charset="0"/>
              </a:rPr>
              <a:t>Rules Update for 2025 and beyond</a:t>
            </a:r>
          </a:p>
          <a:p>
            <a:pPr marL="342900" indent="-342900">
              <a:buFont typeface="+mj-lt"/>
              <a:buAutoNum type="arabicPeriod"/>
            </a:pPr>
            <a:r>
              <a:rPr lang="en-GB" sz="2800">
                <a:solidFill>
                  <a:schemeClr val="bg1"/>
                </a:solidFill>
                <a:latin typeface="Work Sans" pitchFamily="2" charset="0"/>
              </a:rPr>
              <a:t>Referee behaviours – pre, during and post-match</a:t>
            </a:r>
          </a:p>
          <a:p>
            <a:pPr marL="342900" indent="-342900">
              <a:buFont typeface="+mj-lt"/>
              <a:buAutoNum type="arabicPeriod"/>
            </a:pPr>
            <a:r>
              <a:rPr lang="en-GB" sz="2800">
                <a:solidFill>
                  <a:schemeClr val="bg1"/>
                </a:solidFill>
                <a:latin typeface="Work Sans" pitchFamily="2" charset="0"/>
              </a:rPr>
              <a:t>Group Discussion</a:t>
            </a:r>
          </a:p>
          <a:p>
            <a:pPr marL="342900" indent="-342900">
              <a:buFont typeface="+mj-lt"/>
              <a:buAutoNum type="arabicPeriod"/>
            </a:pPr>
            <a:r>
              <a:rPr lang="en-GB" sz="2800">
                <a:solidFill>
                  <a:schemeClr val="bg1"/>
                </a:solidFill>
                <a:latin typeface="Work Sans" pitchFamily="2" charset="0"/>
              </a:rPr>
              <a:t>Q&amp;A</a:t>
            </a:r>
          </a:p>
        </p:txBody>
      </p:sp>
    </p:spTree>
    <p:extLst>
      <p:ext uri="{BB962C8B-B14F-4D97-AF65-F5344CB8AC3E}">
        <p14:creationId xmlns:p14="http://schemas.microsoft.com/office/powerpoint/2010/main" val="16774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AECDC5CB-A1FA-1C83-5A2D-F678B6293D22}"/>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4E4348AD-09F6-BE3D-2284-840E622B8EDE}"/>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Know the rules</a:t>
            </a:r>
            <a:endParaRPr b="1"/>
          </a:p>
        </p:txBody>
      </p:sp>
      <p:sp>
        <p:nvSpPr>
          <p:cNvPr id="196" name="Google Shape;196;g37af9bc3561_0_14">
            <a:extLst>
              <a:ext uri="{FF2B5EF4-FFF2-40B4-BE49-F238E27FC236}">
                <a16:creationId xmlns:a16="http://schemas.microsoft.com/office/drawing/2014/main" id="{20A6FD72-DC7F-6ED2-B6A4-29E93FFDD2FC}"/>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Remember that under no circumstance should the Referee allow outbursts, excesses or insults. </a:t>
            </a:r>
          </a:p>
          <a:p>
            <a:pPr>
              <a:buClr>
                <a:srgbClr val="FFFFFF"/>
              </a:buClr>
            </a:pPr>
            <a:r>
              <a:rPr lang="en-GB">
                <a:solidFill>
                  <a:srgbClr val="FFFFFF"/>
                </a:solidFill>
              </a:rPr>
              <a:t>Kindness does not include relinquishing control of the match – the referee may have to apply disciplinary sanctions if the circumstances so requires. </a:t>
            </a:r>
          </a:p>
          <a:p>
            <a:pPr>
              <a:buClr>
                <a:srgbClr val="FFFFFF"/>
              </a:buClr>
            </a:pPr>
            <a:r>
              <a:rPr lang="en-GB">
                <a:solidFill>
                  <a:srgbClr val="FFFFFF"/>
                </a:solidFill>
              </a:rPr>
              <a:t>the members of the coaching staff must be controlled to stay within the limits of their rights without intervening in the game with actions or claims that are </a:t>
            </a:r>
            <a:r>
              <a:rPr lang="en-GB">
                <a:solidFill>
                  <a:srgbClr val="FF0000"/>
                </a:solidFill>
              </a:rPr>
              <a:t>over-acted or excessive. </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192E3030-7098-2F9B-5275-6A7A7B6DD110}"/>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350133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A0E42A9-C291-006A-94FB-71932852FA1F}"/>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08D26A97-D792-845C-23C4-8B2BAF66C77B}"/>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Know the rules</a:t>
            </a:r>
            <a:endParaRPr b="1"/>
          </a:p>
        </p:txBody>
      </p:sp>
      <p:sp>
        <p:nvSpPr>
          <p:cNvPr id="196" name="Google Shape;196;g37af9bc3561_0_14">
            <a:extLst>
              <a:ext uri="{FF2B5EF4-FFF2-40B4-BE49-F238E27FC236}">
                <a16:creationId xmlns:a16="http://schemas.microsoft.com/office/drawing/2014/main" id="{AA996BB2-D764-0294-43B8-FC71C3570699}"/>
              </a:ext>
            </a:extLst>
          </p:cNvPr>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The 2nd referee is much closer to the coach comments that the 1st referee.</a:t>
            </a:r>
          </a:p>
          <a:p>
            <a:pPr>
              <a:buClr>
                <a:srgbClr val="FFFFFF"/>
              </a:buClr>
            </a:pPr>
            <a:r>
              <a:rPr lang="en-GB">
                <a:solidFill>
                  <a:srgbClr val="FFFFFF"/>
                </a:solidFill>
              </a:rPr>
              <a:t>Some selective deafness is critical here. If you react to a coach comment, and the coach sees you, be aware that you will get many more comments.</a:t>
            </a:r>
          </a:p>
          <a:p>
            <a:pPr>
              <a:buClr>
                <a:srgbClr val="FFFFFF"/>
              </a:buClr>
            </a:pPr>
            <a:r>
              <a:rPr lang="en-GB">
                <a:solidFill>
                  <a:srgbClr val="FFFFFF"/>
                </a:solidFill>
              </a:rPr>
              <a:t>Instead, walk to the other side of the post.</a:t>
            </a:r>
          </a:p>
          <a:p>
            <a:pPr>
              <a:buClr>
                <a:srgbClr val="FFFFFF"/>
              </a:buClr>
            </a:pPr>
            <a:r>
              <a:rPr lang="en-GB">
                <a:solidFill>
                  <a:srgbClr val="FFFFFF"/>
                </a:solidFill>
              </a:rPr>
              <a:t>But if the comments are too vile or violent, then blow the whistle and indicate the coach; the 1st referee needs to support you now with a yellow card.</a:t>
            </a: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79005808-F2DC-69E0-99C8-3F3AE24A32D0}"/>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93332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66B2B6A2-C527-83A0-6AE0-B9639A3D8060}"/>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AE5A16EC-614C-F732-537D-1DE1E38FF997}"/>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Your weapons</a:t>
            </a:r>
            <a:endParaRPr b="1"/>
          </a:p>
        </p:txBody>
      </p:sp>
      <p:sp>
        <p:nvSpPr>
          <p:cNvPr id="196" name="Google Shape;196;g37af9bc3561_0_14">
            <a:extLst>
              <a:ext uri="{FF2B5EF4-FFF2-40B4-BE49-F238E27FC236}">
                <a16:creationId xmlns:a16="http://schemas.microsoft.com/office/drawing/2014/main" id="{A7398C33-06B8-0E89-4987-A68171531149}"/>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Disqualify directly (Red+ Yellow separately)</a:t>
            </a:r>
          </a:p>
          <a:p>
            <a:pPr>
              <a:buClr>
                <a:srgbClr val="FFFFFF"/>
              </a:buClr>
            </a:pPr>
            <a:r>
              <a:rPr lang="en-GB">
                <a:solidFill>
                  <a:srgbClr val="FFFFFF"/>
                </a:solidFill>
              </a:rPr>
              <a:t>Expel directly (Red + Yellow together)</a:t>
            </a:r>
          </a:p>
          <a:p>
            <a:pPr>
              <a:buClr>
                <a:srgbClr val="FFFFFF"/>
              </a:buClr>
            </a:pPr>
            <a:r>
              <a:rPr lang="en-GB">
                <a:solidFill>
                  <a:srgbClr val="FFFFFF"/>
                </a:solidFill>
              </a:rPr>
              <a:t>Warn (yellow card) – applies to individual (but applies to team as well)</a:t>
            </a:r>
          </a:p>
          <a:p>
            <a:pPr>
              <a:buClr>
                <a:srgbClr val="FFFFFF"/>
              </a:buClr>
            </a:pPr>
            <a:r>
              <a:rPr lang="en-GB">
                <a:solidFill>
                  <a:srgbClr val="FFFFFF"/>
                </a:solidFill>
              </a:rPr>
              <a:t>Give verbal warning</a:t>
            </a:r>
          </a:p>
          <a:p>
            <a:pPr>
              <a:buClr>
                <a:srgbClr val="FFFFFF"/>
              </a:buClr>
            </a:pPr>
            <a:r>
              <a:rPr lang="en-GB">
                <a:solidFill>
                  <a:srgbClr val="FFFFFF"/>
                </a:solidFill>
              </a:rPr>
              <a:t>Give unofficial warning/ gesture/ small admonishment</a:t>
            </a:r>
          </a:p>
          <a:p>
            <a:pPr>
              <a:buClr>
                <a:srgbClr val="FFFFFF"/>
              </a:buClr>
            </a:pPr>
            <a:r>
              <a:rPr lang="en-GB">
                <a:solidFill>
                  <a:srgbClr val="FFFFFF"/>
                </a:solidFill>
              </a:rPr>
              <a:t>Catch someone’s eye</a:t>
            </a:r>
          </a:p>
          <a:p>
            <a:pPr>
              <a:buClr>
                <a:srgbClr val="FFFFFF"/>
              </a:buClr>
            </a:pPr>
            <a:r>
              <a:rPr lang="en-GB">
                <a:solidFill>
                  <a:srgbClr val="FFFFFF"/>
                </a:solidFill>
              </a:rPr>
              <a:t>But you can dive in at any point, depending on how serious is the action of the player or coach</a:t>
            </a:r>
          </a:p>
          <a:p>
            <a:pPr>
              <a:buClr>
                <a:srgbClr val="FFFFFF"/>
              </a:buClr>
            </a:pPr>
            <a:r>
              <a:rPr lang="en-GB" sz="2000">
                <a:solidFill>
                  <a:srgbClr val="FF0000"/>
                </a:solidFill>
                <a:hlinkClick r:id="rId3">
                  <a:extLst>
                    <a:ext uri="{A12FA001-AC4F-418D-AE19-62706E023703}">
                      <ahyp:hlinkClr xmlns:ahyp="http://schemas.microsoft.com/office/drawing/2018/hyperlinkcolor" val="tx"/>
                    </a:ext>
                  </a:extLst>
                </a:hlinkClick>
              </a:rPr>
              <a:t>https://www.youtube.com/watch?v=YE-NlBR_Pzg&amp;ab_channel=TheworldofvolleyballReferees</a:t>
            </a:r>
            <a:r>
              <a:rPr lang="en-GB" sz="2000">
                <a:solidFill>
                  <a:schemeClr val="tx1">
                    <a:lumMod val="76000"/>
                    <a:lumOff val="24000"/>
                  </a:schemeClr>
                </a:solidFill>
              </a:rPr>
              <a:t> </a:t>
            </a: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24E81B99-EE39-6617-3245-60FF34605288}"/>
              </a:ext>
            </a:extLst>
          </p:cNvPr>
          <p:cNvPicPr preferRelativeResize="0"/>
          <p:nvPr/>
        </p:nvPicPr>
        <p:blipFill rotWithShape="1">
          <a:blip r:embed="rId4">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74837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F3980939-C179-B504-D4AB-78B34241FFA2}"/>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686D149E-74E1-1A44-0108-5C10E097DB93}"/>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Your weapons</a:t>
            </a:r>
            <a:endParaRPr b="1"/>
          </a:p>
        </p:txBody>
      </p:sp>
      <p:sp>
        <p:nvSpPr>
          <p:cNvPr id="196" name="Google Shape;196;g37af9bc3561_0_14">
            <a:extLst>
              <a:ext uri="{FF2B5EF4-FFF2-40B4-BE49-F238E27FC236}">
                <a16:creationId xmlns:a16="http://schemas.microsoft.com/office/drawing/2014/main" id="{5C4AB169-AD46-9A31-904E-131EFEE5C760}"/>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In truth we can never convince someone who is angry about a decision simply by “force”. </a:t>
            </a:r>
          </a:p>
          <a:p>
            <a:pPr>
              <a:buClr>
                <a:srgbClr val="FFFFFF"/>
              </a:buClr>
            </a:pPr>
            <a:r>
              <a:rPr lang="en-GB">
                <a:solidFill>
                  <a:srgbClr val="FFFFFF"/>
                </a:solidFill>
              </a:rPr>
              <a:t>The best we can do is suggest that together the referees and the players find the truth. </a:t>
            </a:r>
          </a:p>
          <a:p>
            <a:pPr>
              <a:buClr>
                <a:srgbClr val="FFFFFF"/>
              </a:buClr>
            </a:pPr>
            <a:r>
              <a:rPr lang="en-GB">
                <a:solidFill>
                  <a:srgbClr val="FFFFFF"/>
                </a:solidFill>
              </a:rPr>
              <a:t>At top events that is done via a video verification system or by  consultation through wireless headset communicators. </a:t>
            </a:r>
          </a:p>
          <a:p>
            <a:pPr>
              <a:buClr>
                <a:srgbClr val="FFFFFF"/>
              </a:buClr>
            </a:pPr>
            <a:r>
              <a:rPr lang="en-GB">
                <a:solidFill>
                  <a:srgbClr val="FFFFFF"/>
                </a:solidFill>
              </a:rPr>
              <a:t>Few referees get the chance for this: but consultation is still possible. This has the advantage of giving cooldown time. </a:t>
            </a:r>
          </a:p>
          <a:p>
            <a:pPr>
              <a:buClr>
                <a:srgbClr val="FFFFFF"/>
              </a:buClr>
            </a:pP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CF6DA082-444C-8741-F3A0-8F53D4FA594E}"/>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000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3FDE4E6D-4C85-4F6B-77A4-2335FD118B61}"/>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C9D66FF8-44F2-3BE7-DD46-B60189895A39}"/>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Things to consider</a:t>
            </a:r>
            <a:endParaRPr b="1"/>
          </a:p>
        </p:txBody>
      </p:sp>
      <p:sp>
        <p:nvSpPr>
          <p:cNvPr id="196" name="Google Shape;196;g37af9bc3561_0_14">
            <a:extLst>
              <a:ext uri="{FF2B5EF4-FFF2-40B4-BE49-F238E27FC236}">
                <a16:creationId xmlns:a16="http://schemas.microsoft.com/office/drawing/2014/main" id="{9F39FAA1-453D-D828-1494-94EF43F0D3E1}"/>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Often, cards are issued because the referee made a mistake…which precipitated player reaction, which precipitated more reaction…and so on…</a:t>
            </a:r>
          </a:p>
          <a:p>
            <a:pPr>
              <a:buClr>
                <a:srgbClr val="FFFFFF"/>
              </a:buClr>
            </a:pPr>
            <a:r>
              <a:rPr lang="en-GB">
                <a:solidFill>
                  <a:srgbClr val="FFFFFF"/>
                </a:solidFill>
              </a:rPr>
              <a:t>Separate the criticism of a decision from criticism of you. Sometimes “selective deafness” is useful.​</a:t>
            </a:r>
          </a:p>
          <a:p>
            <a:pPr>
              <a:buClr>
                <a:srgbClr val="FFFFFF"/>
              </a:buClr>
            </a:pPr>
            <a:r>
              <a:rPr lang="en-GB">
                <a:solidFill>
                  <a:srgbClr val="FFFFFF"/>
                </a:solidFill>
              </a:rPr>
              <a:t>Give yourself a deep breath to identify whether it is directed at you or the decision.​</a:t>
            </a:r>
          </a:p>
          <a:p>
            <a:pPr>
              <a:buClr>
                <a:srgbClr val="FFFFFF"/>
              </a:buClr>
            </a:pPr>
            <a:r>
              <a:rPr lang="en-GB">
                <a:solidFill>
                  <a:srgbClr val="FFFFFF"/>
                </a:solidFill>
              </a:rPr>
              <a:t>This gives an opportunity for rational thought. Maybe your decision is now different</a:t>
            </a:r>
          </a:p>
          <a:p>
            <a:pPr>
              <a:buClr>
                <a:srgbClr val="FFFFFF"/>
              </a:buClr>
            </a:pPr>
            <a:r>
              <a:rPr lang="en-GB" sz="2400">
                <a:solidFill>
                  <a:srgbClr val="FF0000"/>
                </a:solidFill>
                <a:latin typeface="Arial"/>
                <a:cs typeface="Arial"/>
                <a:sym typeface="Arial"/>
                <a:hlinkClick r:id="rId3">
                  <a:extLst>
                    <a:ext uri="{A12FA001-AC4F-418D-AE19-62706E023703}">
                      <ahyp:hlinkClr xmlns:ahyp="http://schemas.microsoft.com/office/drawing/2018/hyperlinkcolor" val="tx"/>
                    </a:ext>
                  </a:extLst>
                </a:hlinkClick>
              </a:rPr>
              <a:t>https://youtube.com/shorts/6gL03iENr8A?si=AenYDW6fPBxvaKtD</a:t>
            </a:r>
            <a:endParaRPr lang="en-GB" sz="2400">
              <a:solidFill>
                <a:srgbClr val="FF0000"/>
              </a:solidFill>
            </a:endParaRPr>
          </a:p>
          <a:p>
            <a:pPr>
              <a:buClr>
                <a:srgbClr val="FFFFFF"/>
              </a:buClr>
            </a:pP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C82A0C9B-0626-2BF8-F3C9-60084A81CAA2}"/>
              </a:ext>
            </a:extLst>
          </p:cNvPr>
          <p:cNvPicPr preferRelativeResize="0"/>
          <p:nvPr/>
        </p:nvPicPr>
        <p:blipFill rotWithShape="1">
          <a:blip r:embed="rId4">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38977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9E02E725-53CD-CA8A-6DD1-5D5EBBAD0716}"/>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6BDEA86A-232B-3C9B-C65B-983E186DD71A}"/>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Disciplinary on swearing</a:t>
            </a:r>
            <a:endParaRPr b="1"/>
          </a:p>
        </p:txBody>
      </p:sp>
      <p:sp>
        <p:nvSpPr>
          <p:cNvPr id="196" name="Google Shape;196;g37af9bc3561_0_14">
            <a:extLst>
              <a:ext uri="{FF2B5EF4-FFF2-40B4-BE49-F238E27FC236}">
                <a16:creationId xmlns:a16="http://schemas.microsoft.com/office/drawing/2014/main" id="{92293DDF-14BE-B163-A3A8-82C2CC367629}"/>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fontScale="85000" lnSpcReduction="20000"/>
          </a:bodyPr>
          <a:lstStyle/>
          <a:p>
            <a:pPr>
              <a:buClr>
                <a:srgbClr val="FFFFFF"/>
              </a:buClr>
            </a:pPr>
            <a:r>
              <a:rPr lang="en-GB">
                <a:solidFill>
                  <a:srgbClr val="FFFFFF"/>
                </a:solidFill>
              </a:rPr>
              <a:t>“£$%^&amp;*(!”, says the player, aimed at himself because of a poor shot</a:t>
            </a:r>
          </a:p>
          <a:p>
            <a:pPr lvl="1">
              <a:buClr>
                <a:srgbClr val="FFFFFF"/>
              </a:buClr>
            </a:pPr>
            <a:r>
              <a:rPr lang="en-GB">
                <a:solidFill>
                  <a:schemeClr val="bg2">
                    <a:lumMod val="40000"/>
                    <a:lumOff val="60000"/>
                  </a:schemeClr>
                </a:solidFill>
              </a:rPr>
              <a:t>LEVEL 1 WARNING</a:t>
            </a:r>
          </a:p>
          <a:p>
            <a:pPr>
              <a:buClr>
                <a:srgbClr val="FFFFFF"/>
              </a:buClr>
            </a:pPr>
            <a:endParaRPr lang="en-GB">
              <a:solidFill>
                <a:srgbClr val="FFFFFF"/>
              </a:solidFill>
            </a:endParaRPr>
          </a:p>
          <a:p>
            <a:pPr>
              <a:buClr>
                <a:srgbClr val="FFFFFF"/>
              </a:buClr>
            </a:pPr>
            <a:r>
              <a:rPr lang="en-GB">
                <a:solidFill>
                  <a:srgbClr val="FFFFFF"/>
                </a:solidFill>
              </a:rPr>
              <a:t>“For £$%^&amp;*() sake ref”, says the player, aimed at the decision​</a:t>
            </a:r>
          </a:p>
          <a:p>
            <a:pPr lvl="1">
              <a:buClr>
                <a:srgbClr val="FFFFFF"/>
              </a:buClr>
            </a:pPr>
            <a:r>
              <a:rPr lang="en-GB">
                <a:solidFill>
                  <a:srgbClr val="FFFF00"/>
                </a:solidFill>
              </a:rPr>
              <a:t>YELLOW</a:t>
            </a:r>
            <a:r>
              <a:rPr lang="en-GB">
                <a:solidFill>
                  <a:srgbClr val="FFFFFF"/>
                </a:solidFill>
              </a:rPr>
              <a:t> </a:t>
            </a:r>
          </a:p>
          <a:p>
            <a:pPr>
              <a:buClr>
                <a:srgbClr val="FFFFFF"/>
              </a:buClr>
            </a:pPr>
            <a:endParaRPr lang="en-GB">
              <a:solidFill>
                <a:srgbClr val="FFFFFF"/>
              </a:solidFill>
            </a:endParaRPr>
          </a:p>
          <a:p>
            <a:pPr>
              <a:buClr>
                <a:srgbClr val="FFFFFF"/>
              </a:buClr>
            </a:pPr>
            <a:r>
              <a:rPr lang="en-GB">
                <a:solidFill>
                  <a:srgbClr val="FFFFFF"/>
                </a:solidFill>
              </a:rPr>
              <a:t>“Ref that was £$%^&amp;*()_)(*&amp;^%$”, says the player, aimed at the referee and the decision</a:t>
            </a:r>
          </a:p>
          <a:p>
            <a:pPr lvl="1">
              <a:buClr>
                <a:srgbClr val="FFFFFF"/>
              </a:buClr>
            </a:pPr>
            <a:r>
              <a:rPr lang="en-GB">
                <a:solidFill>
                  <a:srgbClr val="FF0000"/>
                </a:solidFill>
              </a:rPr>
              <a:t>RED</a:t>
            </a:r>
          </a:p>
          <a:p>
            <a:pPr>
              <a:buClr>
                <a:srgbClr val="FFFFFF"/>
              </a:buClr>
            </a:pPr>
            <a:endParaRPr lang="en-GB">
              <a:solidFill>
                <a:srgbClr val="FFFFFF"/>
              </a:solidFill>
            </a:endParaRPr>
          </a:p>
          <a:p>
            <a:pPr>
              <a:buClr>
                <a:srgbClr val="FFFFFF"/>
              </a:buClr>
            </a:pPr>
            <a:r>
              <a:rPr lang="en-GB">
                <a:solidFill>
                  <a:srgbClr val="FFFFFF"/>
                </a:solidFill>
              </a:rPr>
              <a:t>“Ref, you are a %^&amp;*(&amp;^%^&amp;*”</a:t>
            </a:r>
          </a:p>
          <a:p>
            <a:pPr lvl="1">
              <a:buClr>
                <a:srgbClr val="FFFFFF"/>
              </a:buClr>
            </a:pPr>
            <a:r>
              <a:rPr lang="en-GB">
                <a:solidFill>
                  <a:srgbClr val="FF0000"/>
                </a:solidFill>
              </a:rPr>
              <a:t>RED</a:t>
            </a:r>
            <a:r>
              <a:rPr lang="en-GB">
                <a:solidFill>
                  <a:srgbClr val="FFFFFF"/>
                </a:solidFill>
              </a:rPr>
              <a:t> AND </a:t>
            </a:r>
            <a:r>
              <a:rPr lang="en-GB">
                <a:solidFill>
                  <a:srgbClr val="FFFF00"/>
                </a:solidFill>
              </a:rPr>
              <a:t>YELLOW</a:t>
            </a:r>
          </a:p>
          <a:p>
            <a:pPr>
              <a:buClr>
                <a:srgbClr val="FFFFFF"/>
              </a:buClr>
            </a:pP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FF667A08-09D1-8DED-CCA0-3DA7553F3E8C}"/>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24971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162B4A4A-5F76-13B1-B0FF-6413D1D390BF}"/>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FD582D43-B275-7435-743C-8BF4B6635A38}"/>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err="1">
                <a:latin typeface="Work Sans"/>
              </a:rPr>
              <a:t>Don’t’s</a:t>
            </a:r>
            <a:endParaRPr b="1"/>
          </a:p>
        </p:txBody>
      </p:sp>
      <p:sp>
        <p:nvSpPr>
          <p:cNvPr id="196" name="Google Shape;196;g37af9bc3561_0_14">
            <a:extLst>
              <a:ext uri="{FF2B5EF4-FFF2-40B4-BE49-F238E27FC236}">
                <a16:creationId xmlns:a16="http://schemas.microsoft.com/office/drawing/2014/main" id="{1761DC30-261E-2540-282B-4795645DBF69}"/>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Don’t be too “pernickety” or “nit-picking”</a:t>
            </a:r>
          </a:p>
          <a:p>
            <a:pPr>
              <a:buClr>
                <a:srgbClr val="FFFFFF"/>
              </a:buClr>
            </a:pPr>
            <a:r>
              <a:rPr lang="en-GB">
                <a:solidFill>
                  <a:srgbClr val="FFFFFF"/>
                </a:solidFill>
              </a:rPr>
              <a:t>Don’t focus too much on things not on court</a:t>
            </a:r>
          </a:p>
          <a:p>
            <a:pPr>
              <a:buClr>
                <a:srgbClr val="FFFFFF"/>
              </a:buClr>
            </a:pPr>
            <a:r>
              <a:rPr lang="en-GB">
                <a:solidFill>
                  <a:srgbClr val="FFFFFF"/>
                </a:solidFill>
              </a:rPr>
              <a:t>Don’t assume players/ coaches know all the rules</a:t>
            </a:r>
          </a:p>
          <a:p>
            <a:pPr>
              <a:buClr>
                <a:srgbClr val="FFFFFF"/>
              </a:buClr>
            </a:pPr>
            <a:r>
              <a:rPr lang="en-GB">
                <a:solidFill>
                  <a:srgbClr val="FFFFFF"/>
                </a:solidFill>
              </a:rPr>
              <a:t>Don’t do that knee jerk reaction – to control the game you must control you and your emotions</a:t>
            </a:r>
          </a:p>
          <a:p>
            <a:pPr>
              <a:buClr>
                <a:srgbClr val="FFFFFF"/>
              </a:buClr>
            </a:pPr>
            <a:r>
              <a:rPr lang="en-GB">
                <a:solidFill>
                  <a:srgbClr val="FFFFFF"/>
                </a:solidFill>
              </a:rPr>
              <a:t>Don’t get angry</a:t>
            </a:r>
          </a:p>
          <a:p>
            <a:pPr>
              <a:buClr>
                <a:srgbClr val="FFFFFF"/>
              </a:buClr>
            </a:pPr>
            <a:r>
              <a:rPr lang="en-GB">
                <a:solidFill>
                  <a:srgbClr val="FFFFFF"/>
                </a:solidFill>
              </a:rPr>
              <a:t>Don’t tolerate bad behaviour (swearing, etc) – if your grannie would be offended, then so are the parents with small children in the venue.</a:t>
            </a:r>
          </a:p>
          <a:p>
            <a:pPr>
              <a:buClr>
                <a:srgbClr val="FFFFFF"/>
              </a:buClr>
            </a:pP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D803E99D-1A95-1E8F-A47B-0C4CF76135E9}"/>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14694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CB38899-D702-BCCC-5F23-EC93FDA33FA0}"/>
            </a:ext>
          </a:extLst>
        </p:cNvPr>
        <p:cNvGrpSpPr/>
        <p:nvPr/>
      </p:nvGrpSpPr>
      <p:grpSpPr>
        <a:xfrm>
          <a:off x="0" y="0"/>
          <a:ext cx="0" cy="0"/>
          <a:chOff x="0" y="0"/>
          <a:chExt cx="0" cy="0"/>
        </a:xfrm>
      </p:grpSpPr>
      <p:sp>
        <p:nvSpPr>
          <p:cNvPr id="195" name="Google Shape;195;g37af9bc3561_0_14">
            <a:extLst>
              <a:ext uri="{FF2B5EF4-FFF2-40B4-BE49-F238E27FC236}">
                <a16:creationId xmlns:a16="http://schemas.microsoft.com/office/drawing/2014/main" id="{4AF07FC4-7505-CF90-DB9B-9003ED710BA5}"/>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lvl="0"/>
            <a:r>
              <a:rPr lang="en-GB" b="1">
                <a:latin typeface="Work Sans"/>
              </a:rPr>
              <a:t>Do’s</a:t>
            </a:r>
            <a:endParaRPr b="1"/>
          </a:p>
        </p:txBody>
      </p:sp>
      <p:sp>
        <p:nvSpPr>
          <p:cNvPr id="196" name="Google Shape;196;g37af9bc3561_0_14">
            <a:extLst>
              <a:ext uri="{FF2B5EF4-FFF2-40B4-BE49-F238E27FC236}">
                <a16:creationId xmlns:a16="http://schemas.microsoft.com/office/drawing/2014/main" id="{AA207C89-54C9-B6B1-FCF9-C017DC80FAE2}"/>
              </a:ext>
            </a:extLst>
          </p:cNvPr>
          <p:cNvSpPr txBox="1">
            <a:spLocks noGrp="1"/>
          </p:cNvSpPr>
          <p:nvPr>
            <p:ph type="body" idx="1"/>
          </p:nvPr>
        </p:nvSpPr>
        <p:spPr>
          <a:xfrm>
            <a:off x="838200" y="1628275"/>
            <a:ext cx="10820400" cy="4548600"/>
          </a:xfrm>
          <a:prstGeom prst="rect">
            <a:avLst/>
          </a:prstGeom>
        </p:spPr>
        <p:txBody>
          <a:bodyPr spcFirstLastPara="1" wrap="square" lIns="91425" tIns="45700" rIns="91425" bIns="45700" anchor="t" anchorCtr="0">
            <a:normAutofit/>
          </a:bodyPr>
          <a:lstStyle/>
          <a:p>
            <a:pPr>
              <a:buClr>
                <a:srgbClr val="FFFFFF"/>
              </a:buClr>
            </a:pPr>
            <a:r>
              <a:rPr lang="en-GB">
                <a:solidFill>
                  <a:srgbClr val="FFFFFF"/>
                </a:solidFill>
              </a:rPr>
              <a:t>Practice! The more you referee, the more you will see “everything” there is to see. The more you referee, you accumulate events which you store away as solutions. It is better to PREVENT these situations arising, rather than simply reacting to them.</a:t>
            </a:r>
          </a:p>
          <a:p>
            <a:pPr>
              <a:buClr>
                <a:srgbClr val="FFFFFF"/>
              </a:buClr>
            </a:pPr>
            <a:r>
              <a:rPr lang="en-GB">
                <a:solidFill>
                  <a:srgbClr val="FFFFFF"/>
                </a:solidFill>
              </a:rPr>
              <a:t>Listen! There may be some validity to the team’s protest</a:t>
            </a:r>
          </a:p>
          <a:p>
            <a:pPr>
              <a:buClr>
                <a:srgbClr val="FFFFFF"/>
              </a:buClr>
            </a:pPr>
            <a:r>
              <a:rPr lang="en-GB">
                <a:solidFill>
                  <a:srgbClr val="FFFFFF"/>
                </a:solidFill>
              </a:rPr>
              <a:t>“Let’s find out”/ “can I help”/ “let me explain”</a:t>
            </a:r>
          </a:p>
          <a:p>
            <a:pPr>
              <a:buClr>
                <a:srgbClr val="FFFFFF"/>
              </a:buClr>
            </a:pPr>
            <a:r>
              <a:rPr lang="en-GB">
                <a:solidFill>
                  <a:srgbClr val="FFFFFF"/>
                </a:solidFill>
              </a:rPr>
              <a:t>Admit a mistake, it will make you more credible. But do not do this under pressure from a team.</a:t>
            </a:r>
          </a:p>
          <a:p>
            <a:pPr>
              <a:buClr>
                <a:srgbClr val="FFFFFF"/>
              </a:buClr>
            </a:pPr>
            <a:endParaRPr lang="en-GB" sz="2000">
              <a:solidFill>
                <a:schemeClr val="tx1">
                  <a:lumMod val="76000"/>
                  <a:lumOff val="24000"/>
                </a:schemeClr>
              </a:solidFill>
              <a:latin typeface="Work Sans"/>
            </a:endParaRPr>
          </a:p>
        </p:txBody>
      </p:sp>
      <p:pic>
        <p:nvPicPr>
          <p:cNvPr id="197" name="Google Shape;197;g37af9bc3561_0_14" descr="A picture containing food, drawing, shirt&#10;&#10;Description automatically generated">
            <a:extLst>
              <a:ext uri="{FF2B5EF4-FFF2-40B4-BE49-F238E27FC236}">
                <a16:creationId xmlns:a16="http://schemas.microsoft.com/office/drawing/2014/main" id="{1C369B34-3BA5-5855-EDC4-66D9E9C171F2}"/>
              </a:ext>
            </a:extLst>
          </p:cNvPr>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extLst>
      <p:ext uri="{BB962C8B-B14F-4D97-AF65-F5344CB8AC3E}">
        <p14:creationId xmlns:p14="http://schemas.microsoft.com/office/powerpoint/2010/main" val="1309310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89B8D7-3602-997C-278A-D5B748D38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A9B21-F57B-5E9E-1961-8DA0F90D8F70}"/>
              </a:ext>
            </a:extLst>
          </p:cNvPr>
          <p:cNvSpPr>
            <a:spLocks noGrp="1"/>
          </p:cNvSpPr>
          <p:nvPr>
            <p:ph type="title"/>
          </p:nvPr>
        </p:nvSpPr>
        <p:spPr>
          <a:xfrm>
            <a:off x="6907731" y="2766218"/>
            <a:ext cx="4170451" cy="1325563"/>
          </a:xfrm>
        </p:spPr>
        <p:txBody>
          <a:bodyPr>
            <a:normAutofit/>
          </a:bodyPr>
          <a:lstStyle/>
          <a:p>
            <a:r>
              <a:rPr lang="en-GB" b="1">
                <a:solidFill>
                  <a:schemeClr val="bg2"/>
                </a:solidFill>
                <a:latin typeface="Work Sans" pitchFamily="2" charset="0"/>
              </a:rPr>
              <a:t>QUESTIONS?</a:t>
            </a:r>
          </a:p>
        </p:txBody>
      </p:sp>
      <p:pic>
        <p:nvPicPr>
          <p:cNvPr id="5" name="Picture 4" descr="A picture containing drawing&#10;&#10;Description automatically generated">
            <a:extLst>
              <a:ext uri="{FF2B5EF4-FFF2-40B4-BE49-F238E27FC236}">
                <a16:creationId xmlns:a16="http://schemas.microsoft.com/office/drawing/2014/main" id="{160A50E9-963C-AB1A-2242-277263D2F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497" y="5359916"/>
            <a:ext cx="1957370" cy="1958475"/>
          </a:xfrm>
          <a:prstGeom prst="rect">
            <a:avLst/>
          </a:prstGeom>
        </p:spPr>
      </p:pic>
      <p:sp>
        <p:nvSpPr>
          <p:cNvPr id="4" name="Title 1">
            <a:extLst>
              <a:ext uri="{FF2B5EF4-FFF2-40B4-BE49-F238E27FC236}">
                <a16:creationId xmlns:a16="http://schemas.microsoft.com/office/drawing/2014/main" id="{10D191D9-CA42-5A9F-F44E-26E7C4109B64}"/>
              </a:ext>
            </a:extLst>
          </p:cNvPr>
          <p:cNvSpPr txBox="1">
            <a:spLocks/>
          </p:cNvSpPr>
          <p:nvPr/>
        </p:nvSpPr>
        <p:spPr>
          <a:xfrm>
            <a:off x="6197065" y="4353530"/>
            <a:ext cx="559178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If you have further questions, these can be emailed to </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hlinkClick r:id="rId4"/>
              </a:rPr>
              <a:t>referee@scottishvolleyball.org</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 </a:t>
            </a:r>
          </a:p>
        </p:txBody>
      </p:sp>
    </p:spTree>
    <p:extLst>
      <p:ext uri="{BB962C8B-B14F-4D97-AF65-F5344CB8AC3E}">
        <p14:creationId xmlns:p14="http://schemas.microsoft.com/office/powerpoint/2010/main" val="318152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39E76DE-7DFF-D271-6075-43225BF8DC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CC6113-803D-42D0-6863-ED3723C79B42}"/>
              </a:ext>
            </a:extLst>
          </p:cNvPr>
          <p:cNvSpPr txBox="1"/>
          <p:nvPr/>
        </p:nvSpPr>
        <p:spPr>
          <a:xfrm>
            <a:off x="304799" y="4298035"/>
            <a:ext cx="11582400" cy="1938992"/>
          </a:xfrm>
          <a:prstGeom prst="rect">
            <a:avLst/>
          </a:prstGeom>
          <a:noFill/>
        </p:spPr>
        <p:txBody>
          <a:bodyPr wrap="square" rtlCol="0">
            <a:spAutoFit/>
          </a:bodyPr>
          <a:lstStyle/>
          <a:p>
            <a:pPr algn="ctr"/>
            <a:r>
              <a:rPr lang="en-GB" sz="6000" b="1">
                <a:latin typeface="Work Sans" pitchFamily="2" charset="0"/>
              </a:rPr>
              <a:t>THE RULES OF COMPETITION AND SCORESHEETS</a:t>
            </a:r>
          </a:p>
        </p:txBody>
      </p:sp>
      <p:pic>
        <p:nvPicPr>
          <p:cNvPr id="4" name="Picture 3">
            <a:extLst>
              <a:ext uri="{FF2B5EF4-FFF2-40B4-BE49-F238E27FC236}">
                <a16:creationId xmlns:a16="http://schemas.microsoft.com/office/drawing/2014/main" id="{4CDDAD28-66CF-E1B4-A75A-B490EA2AE3F0}"/>
              </a:ext>
            </a:extLst>
          </p:cNvPr>
          <p:cNvPicPr>
            <a:picLocks noChangeAspect="1"/>
          </p:cNvPicPr>
          <p:nvPr/>
        </p:nvPicPr>
        <p:blipFill>
          <a:blip r:embed="rId2"/>
          <a:stretch>
            <a:fillRect/>
          </a:stretch>
        </p:blipFill>
        <p:spPr>
          <a:xfrm>
            <a:off x="1419210" y="620973"/>
            <a:ext cx="9353579" cy="3427219"/>
          </a:xfrm>
          <a:prstGeom prst="rect">
            <a:avLst/>
          </a:prstGeom>
        </p:spPr>
      </p:pic>
    </p:spTree>
    <p:extLst>
      <p:ext uri="{BB962C8B-B14F-4D97-AF65-F5344CB8AC3E}">
        <p14:creationId xmlns:p14="http://schemas.microsoft.com/office/powerpoint/2010/main" val="40372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3706DB6C-61CD-421A-BB25-51D38DB23CE9}"/>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9427"/>
            <a:ext cx="12189631" cy="6858000"/>
          </a:xfrm>
          <a:prstGeom prst="rect">
            <a:avLst/>
          </a:prstGeom>
        </p:spPr>
      </p:pic>
      <p:sp>
        <p:nvSpPr>
          <p:cNvPr id="6" name="TextBox 5">
            <a:extLst>
              <a:ext uri="{FF2B5EF4-FFF2-40B4-BE49-F238E27FC236}">
                <a16:creationId xmlns:a16="http://schemas.microsoft.com/office/drawing/2014/main" id="{17C8ABAE-A2B8-4ED8-B9BB-51872529415C}"/>
              </a:ext>
            </a:extLst>
          </p:cNvPr>
          <p:cNvSpPr txBox="1"/>
          <p:nvPr/>
        </p:nvSpPr>
        <p:spPr>
          <a:xfrm>
            <a:off x="2235200" y="240395"/>
            <a:ext cx="7713708" cy="584775"/>
          </a:xfrm>
          <a:prstGeom prst="rect">
            <a:avLst/>
          </a:prstGeom>
          <a:noFill/>
        </p:spPr>
        <p:txBody>
          <a:bodyPr wrap="square" rtlCol="0">
            <a:spAutoFit/>
          </a:bodyPr>
          <a:lstStyle/>
          <a:p>
            <a:pPr algn="ctr"/>
            <a:r>
              <a:rPr lang="en-GB" sz="3200" b="1">
                <a:latin typeface="Work Sans" pitchFamily="2" charset="0"/>
              </a:rPr>
              <a:t>Introduction</a:t>
            </a:r>
          </a:p>
        </p:txBody>
      </p:sp>
      <p:pic>
        <p:nvPicPr>
          <p:cNvPr id="8" name="Picture 7" descr="A picture containing drawing&#10;&#10;Description automatically generated">
            <a:extLst>
              <a:ext uri="{FF2B5EF4-FFF2-40B4-BE49-F238E27FC236}">
                <a16:creationId xmlns:a16="http://schemas.microsoft.com/office/drawing/2014/main" id="{2F3AE51A-0670-44CE-AFD5-C965524B4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971FD936-39A4-4018-A1D3-0053F49D42B2}"/>
              </a:ext>
            </a:extLst>
          </p:cNvPr>
          <p:cNvSpPr txBox="1"/>
          <p:nvPr/>
        </p:nvSpPr>
        <p:spPr>
          <a:xfrm>
            <a:off x="4885969" y="3173996"/>
            <a:ext cx="2412169" cy="523220"/>
          </a:xfrm>
          <a:prstGeom prst="rect">
            <a:avLst/>
          </a:prstGeom>
          <a:noFill/>
        </p:spPr>
        <p:txBody>
          <a:bodyPr wrap="square" rtlCol="0">
            <a:spAutoFit/>
          </a:bodyPr>
          <a:lstStyle/>
          <a:p>
            <a:pPr algn="ctr"/>
            <a:r>
              <a:rPr lang="en-GB" sz="2800">
                <a:solidFill>
                  <a:schemeClr val="bg1"/>
                </a:solidFill>
                <a:latin typeface="Work Sans" pitchFamily="2" charset="0"/>
              </a:rPr>
              <a:t>Dave Cormie </a:t>
            </a:r>
          </a:p>
        </p:txBody>
      </p:sp>
      <p:pic>
        <p:nvPicPr>
          <p:cNvPr id="3" name="Picture 2">
            <a:extLst>
              <a:ext uri="{FF2B5EF4-FFF2-40B4-BE49-F238E27FC236}">
                <a16:creationId xmlns:a16="http://schemas.microsoft.com/office/drawing/2014/main" id="{E26DD7C6-BB05-4E26-8713-5BFDFD892218}"/>
              </a:ext>
            </a:extLst>
          </p:cNvPr>
          <p:cNvPicPr>
            <a:picLocks noChangeAspect="1"/>
          </p:cNvPicPr>
          <p:nvPr/>
        </p:nvPicPr>
        <p:blipFill>
          <a:blip r:embed="rId5"/>
          <a:stretch>
            <a:fillRect/>
          </a:stretch>
        </p:blipFill>
        <p:spPr>
          <a:xfrm>
            <a:off x="415425" y="2932661"/>
            <a:ext cx="1606523" cy="2047875"/>
          </a:xfrm>
          <a:prstGeom prst="rect">
            <a:avLst/>
          </a:prstGeom>
        </p:spPr>
      </p:pic>
      <p:pic>
        <p:nvPicPr>
          <p:cNvPr id="7" name="Picture 6">
            <a:extLst>
              <a:ext uri="{FF2B5EF4-FFF2-40B4-BE49-F238E27FC236}">
                <a16:creationId xmlns:a16="http://schemas.microsoft.com/office/drawing/2014/main" id="{8578798C-3AAD-4170-82D2-72DCED34D445}"/>
              </a:ext>
            </a:extLst>
          </p:cNvPr>
          <p:cNvPicPr>
            <a:picLocks noChangeAspect="1"/>
          </p:cNvPicPr>
          <p:nvPr/>
        </p:nvPicPr>
        <p:blipFill>
          <a:blip r:embed="rId6"/>
          <a:stretch>
            <a:fillRect/>
          </a:stretch>
        </p:blipFill>
        <p:spPr>
          <a:xfrm>
            <a:off x="7400162" y="1064130"/>
            <a:ext cx="1697065" cy="2094040"/>
          </a:xfrm>
          <a:prstGeom prst="rect">
            <a:avLst/>
          </a:prstGeom>
        </p:spPr>
      </p:pic>
      <p:pic>
        <p:nvPicPr>
          <p:cNvPr id="11" name="Picture 10">
            <a:extLst>
              <a:ext uri="{FF2B5EF4-FFF2-40B4-BE49-F238E27FC236}">
                <a16:creationId xmlns:a16="http://schemas.microsoft.com/office/drawing/2014/main" id="{3A28B12C-3CF7-4636-9945-630AE1B2B742}"/>
              </a:ext>
            </a:extLst>
          </p:cNvPr>
          <p:cNvPicPr>
            <a:picLocks noChangeAspect="1"/>
          </p:cNvPicPr>
          <p:nvPr/>
        </p:nvPicPr>
        <p:blipFill>
          <a:blip r:embed="rId7"/>
          <a:stretch>
            <a:fillRect/>
          </a:stretch>
        </p:blipFill>
        <p:spPr>
          <a:xfrm>
            <a:off x="2831062" y="1065565"/>
            <a:ext cx="1641613" cy="2092605"/>
          </a:xfrm>
          <a:prstGeom prst="rect">
            <a:avLst/>
          </a:prstGeom>
        </p:spPr>
      </p:pic>
      <p:pic>
        <p:nvPicPr>
          <p:cNvPr id="13" name="Picture 12">
            <a:extLst>
              <a:ext uri="{FF2B5EF4-FFF2-40B4-BE49-F238E27FC236}">
                <a16:creationId xmlns:a16="http://schemas.microsoft.com/office/drawing/2014/main" id="{0AC0616B-546B-4857-87E4-A55250060192}"/>
              </a:ext>
            </a:extLst>
          </p:cNvPr>
          <p:cNvPicPr>
            <a:picLocks noChangeAspect="1"/>
          </p:cNvPicPr>
          <p:nvPr/>
        </p:nvPicPr>
        <p:blipFill>
          <a:blip r:embed="rId8"/>
          <a:stretch>
            <a:fillRect/>
          </a:stretch>
        </p:blipFill>
        <p:spPr>
          <a:xfrm>
            <a:off x="10027140" y="2672283"/>
            <a:ext cx="1390650" cy="2400300"/>
          </a:xfrm>
          <a:prstGeom prst="rect">
            <a:avLst/>
          </a:prstGeom>
        </p:spPr>
      </p:pic>
      <p:sp>
        <p:nvSpPr>
          <p:cNvPr id="16" name="TextBox 15">
            <a:extLst>
              <a:ext uri="{FF2B5EF4-FFF2-40B4-BE49-F238E27FC236}">
                <a16:creationId xmlns:a16="http://schemas.microsoft.com/office/drawing/2014/main" id="{50A9BD25-EF6A-46C1-821A-EDAB3C471214}"/>
              </a:ext>
            </a:extLst>
          </p:cNvPr>
          <p:cNvSpPr txBox="1"/>
          <p:nvPr/>
        </p:nvSpPr>
        <p:spPr>
          <a:xfrm>
            <a:off x="41985" y="4980536"/>
            <a:ext cx="2412169" cy="523220"/>
          </a:xfrm>
          <a:prstGeom prst="rect">
            <a:avLst/>
          </a:prstGeom>
          <a:noFill/>
        </p:spPr>
        <p:txBody>
          <a:bodyPr wrap="square" rtlCol="0">
            <a:spAutoFit/>
          </a:bodyPr>
          <a:lstStyle/>
          <a:p>
            <a:r>
              <a:rPr lang="en-GB" sz="2800">
                <a:solidFill>
                  <a:schemeClr val="bg1"/>
                </a:solidFill>
                <a:latin typeface="Work Sans" pitchFamily="2" charset="0"/>
              </a:rPr>
              <a:t>Sandy Steel</a:t>
            </a:r>
          </a:p>
        </p:txBody>
      </p:sp>
      <p:sp>
        <p:nvSpPr>
          <p:cNvPr id="17" name="TextBox 16">
            <a:extLst>
              <a:ext uri="{FF2B5EF4-FFF2-40B4-BE49-F238E27FC236}">
                <a16:creationId xmlns:a16="http://schemas.microsoft.com/office/drawing/2014/main" id="{B6B76EF5-8ADC-43DF-829E-7C2C54423836}"/>
              </a:ext>
            </a:extLst>
          </p:cNvPr>
          <p:cNvSpPr txBox="1"/>
          <p:nvPr/>
        </p:nvSpPr>
        <p:spPr>
          <a:xfrm>
            <a:off x="9517008" y="5086954"/>
            <a:ext cx="2428130" cy="523220"/>
          </a:xfrm>
          <a:prstGeom prst="rect">
            <a:avLst/>
          </a:prstGeom>
          <a:noFill/>
        </p:spPr>
        <p:txBody>
          <a:bodyPr wrap="square" rtlCol="0">
            <a:spAutoFit/>
          </a:bodyPr>
          <a:lstStyle/>
          <a:p>
            <a:r>
              <a:rPr lang="en-GB" sz="2800">
                <a:solidFill>
                  <a:schemeClr val="bg1"/>
                </a:solidFill>
                <a:latin typeface="Work Sans" pitchFamily="2" charset="0"/>
              </a:rPr>
              <a:t>Jamie </a:t>
            </a:r>
            <a:r>
              <a:rPr lang="en-GB" sz="2800" err="1">
                <a:solidFill>
                  <a:schemeClr val="bg1"/>
                </a:solidFill>
                <a:latin typeface="Work Sans" pitchFamily="2" charset="0"/>
              </a:rPr>
              <a:t>Salvin</a:t>
            </a:r>
            <a:endParaRPr lang="en-GB" sz="2800">
              <a:solidFill>
                <a:schemeClr val="bg1"/>
              </a:solidFill>
              <a:latin typeface="Work Sans" pitchFamily="2" charset="0"/>
            </a:endParaRPr>
          </a:p>
        </p:txBody>
      </p:sp>
      <p:sp>
        <p:nvSpPr>
          <p:cNvPr id="18" name="TextBox 17">
            <a:extLst>
              <a:ext uri="{FF2B5EF4-FFF2-40B4-BE49-F238E27FC236}">
                <a16:creationId xmlns:a16="http://schemas.microsoft.com/office/drawing/2014/main" id="{8CE67791-6CA8-4B9E-969D-71CBB5354939}"/>
              </a:ext>
            </a:extLst>
          </p:cNvPr>
          <p:cNvSpPr txBox="1"/>
          <p:nvPr/>
        </p:nvSpPr>
        <p:spPr>
          <a:xfrm>
            <a:off x="2017157" y="3437245"/>
            <a:ext cx="3117940" cy="523220"/>
          </a:xfrm>
          <a:prstGeom prst="rect">
            <a:avLst/>
          </a:prstGeom>
          <a:noFill/>
        </p:spPr>
        <p:txBody>
          <a:bodyPr wrap="square" rtlCol="0">
            <a:spAutoFit/>
          </a:bodyPr>
          <a:lstStyle/>
          <a:p>
            <a:r>
              <a:rPr lang="en-GB" sz="2800">
                <a:solidFill>
                  <a:schemeClr val="bg1"/>
                </a:solidFill>
                <a:latin typeface="Work Sans" pitchFamily="2" charset="0"/>
              </a:rPr>
              <a:t>Brian McDougall</a:t>
            </a:r>
          </a:p>
        </p:txBody>
      </p:sp>
      <p:sp>
        <p:nvSpPr>
          <p:cNvPr id="19" name="TextBox 18">
            <a:extLst>
              <a:ext uri="{FF2B5EF4-FFF2-40B4-BE49-F238E27FC236}">
                <a16:creationId xmlns:a16="http://schemas.microsoft.com/office/drawing/2014/main" id="{DB3BE7E6-0555-4E19-AF4D-06F535038D8C}"/>
              </a:ext>
            </a:extLst>
          </p:cNvPr>
          <p:cNvSpPr txBox="1"/>
          <p:nvPr/>
        </p:nvSpPr>
        <p:spPr>
          <a:xfrm>
            <a:off x="7149207" y="5899869"/>
            <a:ext cx="2254477" cy="523220"/>
          </a:xfrm>
          <a:prstGeom prst="rect">
            <a:avLst/>
          </a:prstGeom>
          <a:noFill/>
        </p:spPr>
        <p:txBody>
          <a:bodyPr wrap="square" rtlCol="0">
            <a:spAutoFit/>
          </a:bodyPr>
          <a:lstStyle/>
          <a:p>
            <a:pPr algn="ctr"/>
            <a:r>
              <a:rPr lang="en-GB" sz="2800">
                <a:solidFill>
                  <a:schemeClr val="bg1"/>
                </a:solidFill>
                <a:latin typeface="Work Sans" pitchFamily="2" charset="0"/>
              </a:rPr>
              <a:t>Mari </a:t>
            </a:r>
            <a:r>
              <a:rPr lang="en-GB" sz="2800" err="1">
                <a:solidFill>
                  <a:schemeClr val="bg1"/>
                </a:solidFill>
                <a:latin typeface="Work Sans" pitchFamily="2" charset="0"/>
              </a:rPr>
              <a:t>Sideri</a:t>
            </a:r>
            <a:endParaRPr lang="en-GB" sz="2800">
              <a:solidFill>
                <a:schemeClr val="bg1"/>
              </a:solidFill>
              <a:latin typeface="Work Sans" pitchFamily="2" charset="0"/>
            </a:endParaRPr>
          </a:p>
        </p:txBody>
      </p:sp>
      <p:sp>
        <p:nvSpPr>
          <p:cNvPr id="20" name="TextBox 19">
            <a:extLst>
              <a:ext uri="{FF2B5EF4-FFF2-40B4-BE49-F238E27FC236}">
                <a16:creationId xmlns:a16="http://schemas.microsoft.com/office/drawing/2014/main" id="{BD8FA59C-D50E-4C8F-8EDF-99AB11B44F27}"/>
              </a:ext>
            </a:extLst>
          </p:cNvPr>
          <p:cNvSpPr txBox="1"/>
          <p:nvPr/>
        </p:nvSpPr>
        <p:spPr>
          <a:xfrm>
            <a:off x="7155565" y="3445033"/>
            <a:ext cx="2241757" cy="523220"/>
          </a:xfrm>
          <a:prstGeom prst="rect">
            <a:avLst/>
          </a:prstGeom>
          <a:noFill/>
        </p:spPr>
        <p:txBody>
          <a:bodyPr wrap="square" rtlCol="0">
            <a:spAutoFit/>
          </a:bodyPr>
          <a:lstStyle/>
          <a:p>
            <a:pPr algn="ctr"/>
            <a:r>
              <a:rPr lang="en-GB" sz="2800">
                <a:solidFill>
                  <a:schemeClr val="bg1"/>
                </a:solidFill>
                <a:latin typeface="Work Sans" pitchFamily="2" charset="0"/>
              </a:rPr>
              <a:t>John Swan</a:t>
            </a:r>
          </a:p>
        </p:txBody>
      </p:sp>
      <p:sp>
        <p:nvSpPr>
          <p:cNvPr id="21" name="TextBox 20">
            <a:extLst>
              <a:ext uri="{FF2B5EF4-FFF2-40B4-BE49-F238E27FC236}">
                <a16:creationId xmlns:a16="http://schemas.microsoft.com/office/drawing/2014/main" id="{6C73F65A-A76B-4A70-A238-4BB353449893}"/>
              </a:ext>
            </a:extLst>
          </p:cNvPr>
          <p:cNvSpPr txBox="1"/>
          <p:nvPr/>
        </p:nvSpPr>
        <p:spPr>
          <a:xfrm>
            <a:off x="5116758" y="5888743"/>
            <a:ext cx="2021144" cy="954107"/>
          </a:xfrm>
          <a:prstGeom prst="rect">
            <a:avLst/>
          </a:prstGeom>
          <a:noFill/>
        </p:spPr>
        <p:txBody>
          <a:bodyPr wrap="square" rtlCol="0">
            <a:spAutoFit/>
          </a:bodyPr>
          <a:lstStyle/>
          <a:p>
            <a:pPr algn="ctr"/>
            <a:r>
              <a:rPr lang="en-GB" sz="2800">
                <a:solidFill>
                  <a:schemeClr val="bg1"/>
                </a:solidFill>
                <a:latin typeface="Work Sans" pitchFamily="2" charset="0"/>
              </a:rPr>
              <a:t>Rowan Johnston</a:t>
            </a:r>
          </a:p>
        </p:txBody>
      </p:sp>
      <p:sp>
        <p:nvSpPr>
          <p:cNvPr id="4" name="TextBox 3">
            <a:extLst>
              <a:ext uri="{FF2B5EF4-FFF2-40B4-BE49-F238E27FC236}">
                <a16:creationId xmlns:a16="http://schemas.microsoft.com/office/drawing/2014/main" id="{72FD0D5B-4B02-F271-63DB-16C188039DBD}"/>
              </a:ext>
            </a:extLst>
          </p:cNvPr>
          <p:cNvSpPr txBox="1"/>
          <p:nvPr/>
        </p:nvSpPr>
        <p:spPr>
          <a:xfrm>
            <a:off x="2457583" y="5847174"/>
            <a:ext cx="2254477" cy="954107"/>
          </a:xfrm>
          <a:prstGeom prst="rect">
            <a:avLst/>
          </a:prstGeom>
          <a:noFill/>
        </p:spPr>
        <p:txBody>
          <a:bodyPr wrap="square" rtlCol="0">
            <a:spAutoFit/>
          </a:bodyPr>
          <a:lstStyle/>
          <a:p>
            <a:pPr algn="ctr"/>
            <a:r>
              <a:rPr lang="en-GB" sz="2800">
                <a:solidFill>
                  <a:schemeClr val="bg1"/>
                </a:solidFill>
                <a:latin typeface="Work Sans" pitchFamily="2" charset="0"/>
              </a:rPr>
              <a:t>Dominik </a:t>
            </a:r>
            <a:r>
              <a:rPr lang="en-GB" sz="2800" err="1">
                <a:solidFill>
                  <a:schemeClr val="bg1"/>
                </a:solidFill>
                <a:latin typeface="Work Sans" pitchFamily="2" charset="0"/>
              </a:rPr>
              <a:t>Sirant</a:t>
            </a:r>
            <a:endParaRPr lang="en-GB" sz="2800">
              <a:solidFill>
                <a:schemeClr val="bg1"/>
              </a:solidFill>
              <a:latin typeface="Work Sans" pitchFamily="2" charset="0"/>
            </a:endParaRPr>
          </a:p>
        </p:txBody>
      </p:sp>
      <p:pic>
        <p:nvPicPr>
          <p:cNvPr id="12" name="Picture 2" descr="Rowan Johnston - Competitions and Events Officer | MSc | NGB Anti-Doping  Lead and Educator | LinkedIn">
            <a:extLst>
              <a:ext uri="{FF2B5EF4-FFF2-40B4-BE49-F238E27FC236}">
                <a16:creationId xmlns:a16="http://schemas.microsoft.com/office/drawing/2014/main" id="{5875E7A3-4DFD-E3B6-F4D5-0F41121CC1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113" t="8201" r="6799" b="-1303"/>
          <a:stretch>
            <a:fillRect/>
          </a:stretch>
        </p:blipFill>
        <p:spPr bwMode="auto">
          <a:xfrm>
            <a:off x="5364500" y="4126283"/>
            <a:ext cx="1525660" cy="17735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7FE8AE6-8AA2-2438-32DE-43D6778354FB}"/>
              </a:ext>
            </a:extLst>
          </p:cNvPr>
          <p:cNvPicPr>
            <a:picLocks noChangeAspect="1"/>
          </p:cNvPicPr>
          <p:nvPr/>
        </p:nvPicPr>
        <p:blipFill>
          <a:blip r:embed="rId10"/>
          <a:stretch>
            <a:fillRect/>
          </a:stretch>
        </p:blipFill>
        <p:spPr>
          <a:xfrm>
            <a:off x="5130307" y="1065565"/>
            <a:ext cx="1864630" cy="2092605"/>
          </a:xfrm>
          <a:prstGeom prst="rect">
            <a:avLst/>
          </a:prstGeom>
        </p:spPr>
      </p:pic>
      <p:pic>
        <p:nvPicPr>
          <p:cNvPr id="15" name="Picture 14">
            <a:extLst>
              <a:ext uri="{FF2B5EF4-FFF2-40B4-BE49-F238E27FC236}">
                <a16:creationId xmlns:a16="http://schemas.microsoft.com/office/drawing/2014/main" id="{39665C86-8B90-3CC0-851B-28CE6B3E0005}"/>
              </a:ext>
            </a:extLst>
          </p:cNvPr>
          <p:cNvPicPr>
            <a:picLocks noChangeAspect="1"/>
          </p:cNvPicPr>
          <p:nvPr/>
        </p:nvPicPr>
        <p:blipFill>
          <a:blip r:embed="rId11"/>
          <a:stretch>
            <a:fillRect/>
          </a:stretch>
        </p:blipFill>
        <p:spPr>
          <a:xfrm>
            <a:off x="7440147" y="4127779"/>
            <a:ext cx="1832368" cy="1772093"/>
          </a:xfrm>
          <a:prstGeom prst="rect">
            <a:avLst/>
          </a:prstGeom>
        </p:spPr>
      </p:pic>
      <p:pic>
        <p:nvPicPr>
          <p:cNvPr id="23" name="Picture 22">
            <a:extLst>
              <a:ext uri="{FF2B5EF4-FFF2-40B4-BE49-F238E27FC236}">
                <a16:creationId xmlns:a16="http://schemas.microsoft.com/office/drawing/2014/main" id="{0FF54BE0-BBBD-D3C7-3D1D-313D267F20DF}"/>
              </a:ext>
            </a:extLst>
          </p:cNvPr>
          <p:cNvPicPr>
            <a:picLocks noChangeAspect="1"/>
          </p:cNvPicPr>
          <p:nvPr/>
        </p:nvPicPr>
        <p:blipFill>
          <a:blip r:embed="rId12"/>
          <a:stretch>
            <a:fillRect/>
          </a:stretch>
        </p:blipFill>
        <p:spPr>
          <a:xfrm>
            <a:off x="2788900" y="4126283"/>
            <a:ext cx="1698258" cy="1753699"/>
          </a:xfrm>
          <a:prstGeom prst="rect">
            <a:avLst/>
          </a:prstGeom>
        </p:spPr>
      </p:pic>
    </p:spTree>
    <p:extLst>
      <p:ext uri="{BB962C8B-B14F-4D97-AF65-F5344CB8AC3E}">
        <p14:creationId xmlns:p14="http://schemas.microsoft.com/office/powerpoint/2010/main" val="45543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A4E28-EA64-F02A-F21D-372AC09449AB}"/>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B43E383F-D311-7872-FCD9-7F6378F53CBC}"/>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00D1B0A3-A7E3-121B-07EC-24455170FCF9}"/>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8C2689E3-EDBD-BEE6-372F-3C2A92AE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29AC49F8-6E4F-1980-654A-8A2CD71CD82E}"/>
              </a:ext>
            </a:extLst>
          </p:cNvPr>
          <p:cNvSpPr txBox="1"/>
          <p:nvPr/>
        </p:nvSpPr>
        <p:spPr>
          <a:xfrm>
            <a:off x="739192" y="1348356"/>
            <a:ext cx="9918976" cy="3970318"/>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bg1"/>
                </a:solidFill>
                <a:latin typeface="Work Sans" pitchFamily="2" charset="0"/>
              </a:rPr>
              <a:t>The Rules of Scottish Volleyball Competitions govern all matters arising from the organisation, running, and management of each National Competition, including Cup and Playoff Competitions. </a:t>
            </a:r>
          </a:p>
          <a:p>
            <a:pPr marL="457200" indent="-457200">
              <a:buFont typeface="Arial" panose="020B0604020202020204" pitchFamily="34" charset="0"/>
              <a:buChar char="•"/>
            </a:pPr>
            <a:r>
              <a:rPr lang="en-GB" sz="2800">
                <a:solidFill>
                  <a:schemeClr val="bg1"/>
                </a:solidFill>
                <a:latin typeface="Work Sans" pitchFamily="2" charset="0"/>
              </a:rPr>
              <a:t>They are updated every year after the conclusion of the indoor season.</a:t>
            </a:r>
          </a:p>
          <a:p>
            <a:pPr marL="457200" indent="-457200">
              <a:buFont typeface="Arial" panose="020B0604020202020204" pitchFamily="34" charset="0"/>
              <a:buChar char="•"/>
            </a:pPr>
            <a:r>
              <a:rPr lang="en-GB" sz="2800">
                <a:solidFill>
                  <a:schemeClr val="bg1"/>
                </a:solidFill>
                <a:latin typeface="Work Sans" pitchFamily="2" charset="0"/>
              </a:rPr>
              <a:t>All matches will be played to FIVB Rules unless stated otherwise within the rule book. </a:t>
            </a:r>
          </a:p>
        </p:txBody>
      </p:sp>
    </p:spTree>
    <p:extLst>
      <p:ext uri="{BB962C8B-B14F-4D97-AF65-F5344CB8AC3E}">
        <p14:creationId xmlns:p14="http://schemas.microsoft.com/office/powerpoint/2010/main" val="42647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D9B3-453E-61E1-C521-36291F8D37B8}"/>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A1A71F3E-D721-4220-82A2-052F98164601}"/>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80229E6D-E075-19B9-BF2B-23460AECEA08}"/>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5E68C883-49C5-1D1A-B4AF-F3BBB3A2A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5F797DC9-DE80-3C3A-909A-02762B27A28E}"/>
              </a:ext>
            </a:extLst>
          </p:cNvPr>
          <p:cNvSpPr txBox="1"/>
          <p:nvPr/>
        </p:nvSpPr>
        <p:spPr>
          <a:xfrm>
            <a:off x="739192" y="1348356"/>
            <a:ext cx="9918976" cy="523220"/>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bg1"/>
                </a:solidFill>
                <a:latin typeface="Work Sans" pitchFamily="2" charset="0"/>
              </a:rPr>
              <a:t>The Rules can be found on the website</a:t>
            </a:r>
          </a:p>
        </p:txBody>
      </p:sp>
      <p:pic>
        <p:nvPicPr>
          <p:cNvPr id="3" name="Picture 2">
            <a:extLst>
              <a:ext uri="{FF2B5EF4-FFF2-40B4-BE49-F238E27FC236}">
                <a16:creationId xmlns:a16="http://schemas.microsoft.com/office/drawing/2014/main" id="{16035AF4-E61E-F36B-AA65-E2A259D9110B}"/>
              </a:ext>
            </a:extLst>
          </p:cNvPr>
          <p:cNvPicPr>
            <a:picLocks noChangeAspect="1"/>
          </p:cNvPicPr>
          <p:nvPr/>
        </p:nvPicPr>
        <p:blipFill>
          <a:blip r:embed="rId4"/>
          <a:stretch>
            <a:fillRect/>
          </a:stretch>
        </p:blipFill>
        <p:spPr>
          <a:xfrm>
            <a:off x="739192" y="2030927"/>
            <a:ext cx="9074151" cy="4336911"/>
          </a:xfrm>
          <a:prstGeom prst="rect">
            <a:avLst/>
          </a:prstGeom>
        </p:spPr>
      </p:pic>
      <p:cxnSp>
        <p:nvCxnSpPr>
          <p:cNvPr id="11" name="Straight Arrow Connector 10">
            <a:extLst>
              <a:ext uri="{FF2B5EF4-FFF2-40B4-BE49-F238E27FC236}">
                <a16:creationId xmlns:a16="http://schemas.microsoft.com/office/drawing/2014/main" id="{CFA4C04B-5262-C538-5D10-615A8E7249BF}"/>
              </a:ext>
            </a:extLst>
          </p:cNvPr>
          <p:cNvCxnSpPr>
            <a:cxnSpLocks/>
          </p:cNvCxnSpPr>
          <p:nvPr/>
        </p:nvCxnSpPr>
        <p:spPr>
          <a:xfrm>
            <a:off x="1671484" y="1912081"/>
            <a:ext cx="2153264" cy="293522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47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D0706-158A-F708-EFC7-CE4945382892}"/>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64FC5ABD-98FD-645D-EFAA-B4AEF3529F6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ECB7E2D7-E25F-07E1-ED90-BFAB5F3718CE}"/>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28E9087C-B2F4-6B9C-AE54-EC60B0F8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F94F7552-F6AD-91BA-0331-2434393BCC0E}"/>
              </a:ext>
            </a:extLst>
          </p:cNvPr>
          <p:cNvSpPr txBox="1"/>
          <p:nvPr/>
        </p:nvSpPr>
        <p:spPr>
          <a:xfrm>
            <a:off x="739192" y="1348356"/>
            <a:ext cx="9918976" cy="3539430"/>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bg1"/>
                </a:solidFill>
                <a:latin typeface="Work Sans" pitchFamily="2" charset="0"/>
              </a:rPr>
              <a:t>What do the Rules mean for you as a referee?</a:t>
            </a:r>
          </a:p>
          <a:p>
            <a:pPr marL="914400" lvl="1" indent="-457200">
              <a:buFont typeface="Arial" panose="020B0604020202020204" pitchFamily="34" charset="0"/>
              <a:buChar char="•"/>
            </a:pPr>
            <a:r>
              <a:rPr lang="en-GB" sz="2800">
                <a:solidFill>
                  <a:schemeClr val="bg1"/>
                </a:solidFill>
                <a:latin typeface="Work Sans" pitchFamily="2" charset="0"/>
              </a:rPr>
              <a:t>Includes information around player/coach registrations, match details and competition formats</a:t>
            </a:r>
          </a:p>
          <a:p>
            <a:pPr marL="914400" lvl="1" indent="-457200">
              <a:buFont typeface="Arial" panose="020B0604020202020204" pitchFamily="34" charset="0"/>
              <a:buChar char="•"/>
            </a:pPr>
            <a:r>
              <a:rPr lang="en-GB" sz="2800">
                <a:solidFill>
                  <a:schemeClr val="bg1"/>
                </a:solidFill>
                <a:latin typeface="Work Sans" pitchFamily="2" charset="0"/>
              </a:rPr>
              <a:t>States payment details for referees</a:t>
            </a:r>
          </a:p>
          <a:p>
            <a:pPr marL="914400" lvl="1" indent="-457200">
              <a:buFont typeface="Arial" panose="020B0604020202020204" pitchFamily="34" charset="0"/>
              <a:buChar char="•"/>
            </a:pPr>
            <a:r>
              <a:rPr lang="en-GB" sz="2800" b="1">
                <a:solidFill>
                  <a:schemeClr val="bg1"/>
                </a:solidFill>
                <a:latin typeface="Work Sans" pitchFamily="2" charset="0"/>
              </a:rPr>
              <a:t>Detail requirements that clubs must follow when hosting or participating in matches</a:t>
            </a:r>
            <a:endParaRPr lang="en-GB" sz="2800">
              <a:solidFill>
                <a:schemeClr val="bg1"/>
              </a:solidFill>
              <a:latin typeface="Work Sans" pitchFamily="2" charset="0"/>
            </a:endParaRPr>
          </a:p>
          <a:p>
            <a:pPr marL="914400" lvl="1" indent="-457200">
              <a:buFont typeface="Arial" panose="020B0604020202020204" pitchFamily="34" charset="0"/>
              <a:buChar char="•"/>
            </a:pPr>
            <a:endParaRPr lang="en-GB" sz="2800">
              <a:solidFill>
                <a:schemeClr val="bg1"/>
              </a:solidFill>
              <a:latin typeface="Work Sans" pitchFamily="2" charset="0"/>
            </a:endParaRPr>
          </a:p>
        </p:txBody>
      </p:sp>
    </p:spTree>
    <p:extLst>
      <p:ext uri="{BB962C8B-B14F-4D97-AF65-F5344CB8AC3E}">
        <p14:creationId xmlns:p14="http://schemas.microsoft.com/office/powerpoint/2010/main" val="10209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71AE-024E-2E74-EF31-387370799E11}"/>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BB13DBA7-580C-3323-B2EC-43C824D910B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6CD974ED-2581-0814-22BB-B99247AA6EAF}"/>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65636144-3FD5-033A-7982-0A134FBD8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2" name="TextBox 1">
            <a:extLst>
              <a:ext uri="{FF2B5EF4-FFF2-40B4-BE49-F238E27FC236}">
                <a16:creationId xmlns:a16="http://schemas.microsoft.com/office/drawing/2014/main" id="{A275177A-97BE-01A6-B459-FF2F61D10797}"/>
              </a:ext>
            </a:extLst>
          </p:cNvPr>
          <p:cNvSpPr txBox="1"/>
          <p:nvPr/>
        </p:nvSpPr>
        <p:spPr>
          <a:xfrm>
            <a:off x="739192" y="1613118"/>
            <a:ext cx="9918976" cy="1815882"/>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bg1"/>
                </a:solidFill>
                <a:latin typeface="Work Sans" pitchFamily="2" charset="0"/>
              </a:rPr>
              <a:t>Here are some examples of situations that have arisen throughout the last few seasons that the Rules of SV Competitions can help with!</a:t>
            </a:r>
          </a:p>
          <a:p>
            <a:pPr marL="914400" lvl="1" indent="-457200">
              <a:buFont typeface="Arial" panose="020B0604020202020204" pitchFamily="34" charset="0"/>
              <a:buChar char="•"/>
            </a:pPr>
            <a:endParaRPr lang="en-GB" sz="2800">
              <a:solidFill>
                <a:schemeClr val="bg1"/>
              </a:solidFill>
              <a:latin typeface="Work Sans" pitchFamily="2" charset="0"/>
            </a:endParaRPr>
          </a:p>
        </p:txBody>
      </p:sp>
    </p:spTree>
    <p:extLst>
      <p:ext uri="{BB962C8B-B14F-4D97-AF65-F5344CB8AC3E}">
        <p14:creationId xmlns:p14="http://schemas.microsoft.com/office/powerpoint/2010/main" val="26523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8838-6470-5D49-5987-FF2B8C6E5AAA}"/>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695027C2-09F8-9E1B-E917-3553BA648A0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2897C65D-10C6-1451-EDDF-B9EFD15DC8C9}"/>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27D83B9F-DD95-5D5C-246B-96AA3C52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6FF90CA7-AC95-A40A-A139-2911C269E2AB}"/>
              </a:ext>
            </a:extLst>
          </p:cNvPr>
          <p:cNvSpPr txBox="1"/>
          <p:nvPr/>
        </p:nvSpPr>
        <p:spPr>
          <a:xfrm>
            <a:off x="739192" y="1348356"/>
            <a:ext cx="9918976" cy="3108543"/>
          </a:xfrm>
          <a:prstGeom prst="rect">
            <a:avLst/>
          </a:prstGeom>
          <a:noFill/>
        </p:spPr>
        <p:txBody>
          <a:bodyPr wrap="square" rtlCol="0">
            <a:spAutoFit/>
          </a:bodyPr>
          <a:lstStyle/>
          <a:p>
            <a:pPr lvl="1"/>
            <a:r>
              <a:rPr lang="en-GB" sz="2800">
                <a:solidFill>
                  <a:schemeClr val="bg1"/>
                </a:solidFill>
                <a:latin typeface="Work Sans" pitchFamily="2" charset="0"/>
              </a:rPr>
              <a:t>Situation Number 1:</a:t>
            </a:r>
          </a:p>
          <a:p>
            <a:pPr marL="914400" lvl="1" indent="-457200">
              <a:buFont typeface="Arial" panose="020B0604020202020204" pitchFamily="34" charset="0"/>
              <a:buChar char="•"/>
            </a:pPr>
            <a:endParaRPr lang="en-GB" sz="2800">
              <a:solidFill>
                <a:schemeClr val="bg1"/>
              </a:solidFill>
              <a:latin typeface="Work Sans" pitchFamily="2" charset="0"/>
            </a:endParaRPr>
          </a:p>
          <a:p>
            <a:pPr marL="914400" lvl="1" indent="-457200">
              <a:buFont typeface="Arial" panose="020B0604020202020204" pitchFamily="34" charset="0"/>
              <a:buChar char="•"/>
            </a:pPr>
            <a:r>
              <a:rPr lang="en-GB" sz="2800">
                <a:solidFill>
                  <a:schemeClr val="bg1"/>
                </a:solidFill>
                <a:latin typeface="Work Sans" pitchFamily="2" charset="0"/>
              </a:rPr>
              <a:t>A team arrives at a venue. They have two liberos, one in white, one in red, and the rest of the team is in black. </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What do you do?</a:t>
            </a:r>
          </a:p>
        </p:txBody>
      </p:sp>
    </p:spTree>
    <p:extLst>
      <p:ext uri="{BB962C8B-B14F-4D97-AF65-F5344CB8AC3E}">
        <p14:creationId xmlns:p14="http://schemas.microsoft.com/office/powerpoint/2010/main" val="3822988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B301D-7393-48CF-50B9-814E2BB9A683}"/>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B9AB1F33-8543-8805-F379-26BB6BCBFC6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7EE28680-6E89-6224-08BB-4819BDC60791}"/>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280357A4-C831-20BD-8B66-8598A7554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05DA7DB7-1780-399B-89AB-91D09A2CA738}"/>
              </a:ext>
            </a:extLst>
          </p:cNvPr>
          <p:cNvSpPr txBox="1"/>
          <p:nvPr/>
        </p:nvSpPr>
        <p:spPr>
          <a:xfrm>
            <a:off x="739192" y="1348356"/>
            <a:ext cx="9918976" cy="2246769"/>
          </a:xfrm>
          <a:prstGeom prst="rect">
            <a:avLst/>
          </a:prstGeom>
          <a:noFill/>
        </p:spPr>
        <p:txBody>
          <a:bodyPr wrap="square" rtlCol="0">
            <a:spAutoFit/>
          </a:bodyPr>
          <a:lstStyle/>
          <a:p>
            <a:pPr lvl="1"/>
            <a:r>
              <a:rPr lang="en-GB" sz="2800">
                <a:solidFill>
                  <a:schemeClr val="bg1"/>
                </a:solidFill>
                <a:latin typeface="Work Sans" pitchFamily="2" charset="0"/>
              </a:rPr>
              <a:t>Nothing!</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A team can have two liberos and they can be a different strips than each other. They must however be contrasting from the normal players’ kit.</a:t>
            </a:r>
          </a:p>
        </p:txBody>
      </p:sp>
    </p:spTree>
    <p:extLst>
      <p:ext uri="{BB962C8B-B14F-4D97-AF65-F5344CB8AC3E}">
        <p14:creationId xmlns:p14="http://schemas.microsoft.com/office/powerpoint/2010/main" val="266204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8EF8C-2818-32F5-1E5A-046CB37CD5F7}"/>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2FCCD4C4-C742-BD7C-D696-2F4648CB80C9}"/>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49FFDC3A-5657-6620-F406-3578D91D87EB}"/>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534E52BE-3348-D6E8-1B0B-5E49DBBAF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53710C40-B7F0-49FB-E9F4-68D5F5EE52F6}"/>
              </a:ext>
            </a:extLst>
          </p:cNvPr>
          <p:cNvSpPr txBox="1"/>
          <p:nvPr/>
        </p:nvSpPr>
        <p:spPr>
          <a:xfrm>
            <a:off x="739192" y="1348356"/>
            <a:ext cx="9918976" cy="1815882"/>
          </a:xfrm>
          <a:prstGeom prst="rect">
            <a:avLst/>
          </a:prstGeom>
          <a:noFill/>
        </p:spPr>
        <p:txBody>
          <a:bodyPr wrap="square" rtlCol="0">
            <a:spAutoFit/>
          </a:bodyPr>
          <a:lstStyle/>
          <a:p>
            <a:pPr lvl="1"/>
            <a:r>
              <a:rPr lang="en-GB" sz="2800">
                <a:solidFill>
                  <a:schemeClr val="bg1"/>
                </a:solidFill>
                <a:latin typeface="Work Sans" pitchFamily="2" charset="0"/>
              </a:rPr>
              <a:t>Situation Number 2:</a:t>
            </a:r>
          </a:p>
          <a:p>
            <a:pPr marL="914400" lvl="1" indent="-457200">
              <a:buFont typeface="Arial" panose="020B0604020202020204" pitchFamily="34" charset="0"/>
              <a:buChar char="•"/>
            </a:pPr>
            <a:endParaRPr lang="en-GB" sz="2800">
              <a:solidFill>
                <a:schemeClr val="bg1"/>
              </a:solidFill>
              <a:latin typeface="Work Sans" pitchFamily="2" charset="0"/>
            </a:endParaRPr>
          </a:p>
          <a:p>
            <a:pPr marL="914400" lvl="1" indent="-457200">
              <a:buFont typeface="Arial" panose="020B0604020202020204" pitchFamily="34" charset="0"/>
              <a:buChar char="•"/>
            </a:pPr>
            <a:r>
              <a:rPr lang="en-GB" sz="2800">
                <a:solidFill>
                  <a:schemeClr val="bg1"/>
                </a:solidFill>
                <a:latin typeface="Work Sans" pitchFamily="2" charset="0"/>
              </a:rPr>
              <a:t>A host team only has 1 match ball, the rest are MVAs or something similar. What do you do?</a:t>
            </a:r>
          </a:p>
        </p:txBody>
      </p:sp>
    </p:spTree>
    <p:extLst>
      <p:ext uri="{BB962C8B-B14F-4D97-AF65-F5344CB8AC3E}">
        <p14:creationId xmlns:p14="http://schemas.microsoft.com/office/powerpoint/2010/main" val="1577516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7AAB-00C5-FE2B-4F10-97CCBF210460}"/>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4E34D550-659E-2E9F-F69A-91288D34F1E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CBB1570E-8B29-8C88-B9FD-610334EE0324}"/>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A1045783-741C-3B0A-CCB1-C0FC15260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8AD8A2E3-312F-634F-692B-DB0F530E37BD}"/>
              </a:ext>
            </a:extLst>
          </p:cNvPr>
          <p:cNvSpPr txBox="1"/>
          <p:nvPr/>
        </p:nvSpPr>
        <p:spPr>
          <a:xfrm>
            <a:off x="739192" y="1348356"/>
            <a:ext cx="9918976" cy="3108543"/>
          </a:xfrm>
          <a:prstGeom prst="rect">
            <a:avLst/>
          </a:prstGeom>
          <a:noFill/>
        </p:spPr>
        <p:txBody>
          <a:bodyPr wrap="square" rtlCol="0">
            <a:spAutoFit/>
          </a:bodyPr>
          <a:lstStyle/>
          <a:p>
            <a:pPr lvl="1"/>
            <a:r>
              <a:rPr lang="en-GB" sz="2800">
                <a:solidFill>
                  <a:schemeClr val="bg1"/>
                </a:solidFill>
                <a:latin typeface="Work Sans" pitchFamily="2" charset="0"/>
              </a:rPr>
              <a:t>It’s the responsibility of the home team to provide the visiting team with a minimum of eight match balls for warm up (Rule 8.1.2). </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If a club fails to do this, it should be noted on the scoresheet in the remarks section and signed by the first referee.</a:t>
            </a:r>
          </a:p>
        </p:txBody>
      </p:sp>
    </p:spTree>
    <p:extLst>
      <p:ext uri="{BB962C8B-B14F-4D97-AF65-F5344CB8AC3E}">
        <p14:creationId xmlns:p14="http://schemas.microsoft.com/office/powerpoint/2010/main" val="292444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F773-C6A7-BA84-7693-D2A18EF3262F}"/>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2358E8CF-6D0C-269A-DAB0-37555EBD51F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29E64B50-A0A1-3F89-B821-428740DDE391}"/>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EC3F0D88-0C27-66B3-E883-A402B8195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467A1B56-AB41-964D-62E5-0A6D5E72F860}"/>
              </a:ext>
            </a:extLst>
          </p:cNvPr>
          <p:cNvSpPr txBox="1"/>
          <p:nvPr/>
        </p:nvSpPr>
        <p:spPr>
          <a:xfrm>
            <a:off x="739192" y="1348356"/>
            <a:ext cx="9918976" cy="3108543"/>
          </a:xfrm>
          <a:prstGeom prst="rect">
            <a:avLst/>
          </a:prstGeom>
          <a:noFill/>
        </p:spPr>
        <p:txBody>
          <a:bodyPr wrap="square" rtlCol="0">
            <a:spAutoFit/>
          </a:bodyPr>
          <a:lstStyle/>
          <a:p>
            <a:pPr lvl="1"/>
            <a:r>
              <a:rPr lang="en-GB" sz="2800">
                <a:solidFill>
                  <a:schemeClr val="bg1"/>
                </a:solidFill>
                <a:latin typeface="Work Sans" pitchFamily="2" charset="0"/>
              </a:rPr>
              <a:t>Situation Number 3:</a:t>
            </a:r>
          </a:p>
          <a:p>
            <a:pPr marL="914400" lvl="1" indent="-457200">
              <a:buFont typeface="Arial" panose="020B0604020202020204" pitchFamily="34" charset="0"/>
              <a:buChar char="•"/>
            </a:pPr>
            <a:endParaRPr lang="en-GB" sz="2800">
              <a:solidFill>
                <a:schemeClr val="bg1"/>
              </a:solidFill>
              <a:latin typeface="Work Sans" pitchFamily="2" charset="0"/>
            </a:endParaRPr>
          </a:p>
          <a:p>
            <a:pPr marL="914400" lvl="1" indent="-457200">
              <a:buFont typeface="Arial" panose="020B0604020202020204" pitchFamily="34" charset="0"/>
              <a:buChar char="•"/>
            </a:pPr>
            <a:r>
              <a:rPr lang="en-GB" sz="2800">
                <a:solidFill>
                  <a:schemeClr val="bg1"/>
                </a:solidFill>
                <a:latin typeface="Work Sans" pitchFamily="2" charset="0"/>
              </a:rPr>
              <a:t>A team provides a printed copy of their team roster, with an extra player’s details added on in handwriting underneath.</a:t>
            </a:r>
          </a:p>
          <a:p>
            <a:pPr marL="914400" lvl="1" indent="-457200">
              <a:buFont typeface="Arial" panose="020B0604020202020204" pitchFamily="34" charset="0"/>
              <a:buChar char="•"/>
            </a:pPr>
            <a:endParaRPr lang="en-GB" sz="2800">
              <a:solidFill>
                <a:schemeClr val="bg1"/>
              </a:solidFill>
              <a:latin typeface="Work Sans" pitchFamily="2" charset="0"/>
            </a:endParaRPr>
          </a:p>
          <a:p>
            <a:pPr marL="914400" lvl="1" indent="-457200">
              <a:buFont typeface="Arial" panose="020B0604020202020204" pitchFamily="34" charset="0"/>
              <a:buChar char="•"/>
            </a:pPr>
            <a:r>
              <a:rPr lang="en-GB" sz="2800">
                <a:solidFill>
                  <a:schemeClr val="bg1"/>
                </a:solidFill>
                <a:latin typeface="Work Sans" pitchFamily="2" charset="0"/>
              </a:rPr>
              <a:t>What do you do?</a:t>
            </a:r>
          </a:p>
        </p:txBody>
      </p:sp>
    </p:spTree>
    <p:extLst>
      <p:ext uri="{BB962C8B-B14F-4D97-AF65-F5344CB8AC3E}">
        <p14:creationId xmlns:p14="http://schemas.microsoft.com/office/powerpoint/2010/main" val="410675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00C9E-0AF7-BCB7-7730-12708ECE00A6}"/>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3A8059A5-2B3F-8988-A77E-DD474E087E2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DC9DAFC6-4952-C278-56DB-CB9704C48B02}"/>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8A6DEF76-357D-32E2-26FE-F5D5498F0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A3859A2C-1585-2117-6850-A6B7AA73BFA3}"/>
              </a:ext>
            </a:extLst>
          </p:cNvPr>
          <p:cNvSpPr txBox="1"/>
          <p:nvPr/>
        </p:nvSpPr>
        <p:spPr>
          <a:xfrm>
            <a:off x="739192" y="1348356"/>
            <a:ext cx="9918976" cy="5262979"/>
          </a:xfrm>
          <a:prstGeom prst="rect">
            <a:avLst/>
          </a:prstGeom>
          <a:noFill/>
        </p:spPr>
        <p:txBody>
          <a:bodyPr wrap="square" rtlCol="0">
            <a:spAutoFit/>
          </a:bodyPr>
          <a:lstStyle/>
          <a:p>
            <a:pPr lvl="1"/>
            <a:r>
              <a:rPr lang="en-GB" sz="2800">
                <a:solidFill>
                  <a:schemeClr val="bg1"/>
                </a:solidFill>
                <a:latin typeface="Work Sans" pitchFamily="2" charset="0"/>
              </a:rPr>
              <a:t>Teams must provide a copy of an up-to-date (inclusive of all players playing in that fixture) collective licence (either paper or digital) with which they have been issued prior to the match.</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If a club can’t provide an up-to-date version on the day, the added player should not be allowed to participate in the match – adding players in after does not count.</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A player not on the team roster is ineligible to play in a match.</a:t>
            </a:r>
          </a:p>
        </p:txBody>
      </p:sp>
    </p:spTree>
    <p:extLst>
      <p:ext uri="{BB962C8B-B14F-4D97-AF65-F5344CB8AC3E}">
        <p14:creationId xmlns:p14="http://schemas.microsoft.com/office/powerpoint/2010/main" val="329696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120DD5A2-CD04-8C3D-390E-0665232157C9}"/>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317EA9E2-BDD0-6C00-A7AF-1546A213B75D}"/>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307D4D23-DF04-5344-619C-C1AF215CC1B4}"/>
              </a:ext>
            </a:extLst>
          </p:cNvPr>
          <p:cNvSpPr txBox="1"/>
          <p:nvPr/>
        </p:nvSpPr>
        <p:spPr>
          <a:xfrm>
            <a:off x="2235200" y="240395"/>
            <a:ext cx="7713708" cy="584775"/>
          </a:xfrm>
          <a:prstGeom prst="rect">
            <a:avLst/>
          </a:prstGeom>
          <a:noFill/>
        </p:spPr>
        <p:txBody>
          <a:bodyPr wrap="square" rtlCol="0">
            <a:spAutoFit/>
          </a:bodyPr>
          <a:lstStyle/>
          <a:p>
            <a:pPr algn="ctr"/>
            <a:r>
              <a:rPr lang="en-GB" sz="3200" b="1">
                <a:latin typeface="Work Sans" pitchFamily="2" charset="0"/>
              </a:rPr>
              <a:t>Aim</a:t>
            </a:r>
          </a:p>
        </p:txBody>
      </p:sp>
      <p:pic>
        <p:nvPicPr>
          <p:cNvPr id="8" name="Picture 7" descr="A picture containing drawing&#10;&#10;Description automatically generated">
            <a:extLst>
              <a:ext uri="{FF2B5EF4-FFF2-40B4-BE49-F238E27FC236}">
                <a16:creationId xmlns:a16="http://schemas.microsoft.com/office/drawing/2014/main" id="{DFAFA361-8368-D71A-2F23-CED8890F6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384358A5-4F1C-DF43-C58C-D8FA8564282A}"/>
              </a:ext>
            </a:extLst>
          </p:cNvPr>
          <p:cNvSpPr txBox="1"/>
          <p:nvPr/>
        </p:nvSpPr>
        <p:spPr>
          <a:xfrm>
            <a:off x="387178" y="995692"/>
            <a:ext cx="11417643" cy="5262979"/>
          </a:xfrm>
          <a:prstGeom prst="rect">
            <a:avLst/>
          </a:prstGeom>
          <a:noFill/>
        </p:spPr>
        <p:txBody>
          <a:bodyPr wrap="square" rtlCol="0">
            <a:spAutoFit/>
          </a:bodyPr>
          <a:lstStyle/>
          <a:p>
            <a:r>
              <a:rPr lang="en-GB" sz="2800">
                <a:solidFill>
                  <a:schemeClr val="bg1"/>
                </a:solidFill>
                <a:latin typeface="Work Sans" pitchFamily="2" charset="0"/>
              </a:rPr>
              <a:t>The primary aim of the day is to:</a:t>
            </a:r>
          </a:p>
          <a:p>
            <a:pPr marL="514350" indent="-514350">
              <a:buAutoNum type="arabicPeriod"/>
            </a:pPr>
            <a:r>
              <a:rPr lang="en-GB" sz="2800">
                <a:solidFill>
                  <a:schemeClr val="bg1"/>
                </a:solidFill>
                <a:latin typeface="Work Sans" pitchFamily="2" charset="0"/>
              </a:rPr>
              <a:t>Ensure all referees know the new rules</a:t>
            </a:r>
          </a:p>
          <a:p>
            <a:pPr marL="514350" indent="-514350">
              <a:buAutoNum type="arabicPeriod"/>
            </a:pPr>
            <a:r>
              <a:rPr lang="en-GB" sz="2800">
                <a:solidFill>
                  <a:schemeClr val="bg1"/>
                </a:solidFill>
                <a:latin typeface="Work Sans" pitchFamily="2" charset="0"/>
              </a:rPr>
              <a:t>Ensure consistency throughout refereeing in Scotland</a:t>
            </a:r>
          </a:p>
          <a:p>
            <a:pPr marL="514350" indent="-514350">
              <a:buAutoNum type="arabicPeriod"/>
            </a:pPr>
            <a:r>
              <a:rPr lang="en-GB" sz="2800">
                <a:solidFill>
                  <a:schemeClr val="bg1"/>
                </a:solidFill>
                <a:latin typeface="Work Sans" pitchFamily="2" charset="0"/>
              </a:rPr>
              <a:t>Commence a more structured </a:t>
            </a:r>
            <a:r>
              <a:rPr lang="en-GB" sz="2800" err="1">
                <a:solidFill>
                  <a:schemeClr val="bg1"/>
                </a:solidFill>
                <a:latin typeface="Work Sans" pitchFamily="2" charset="0"/>
              </a:rPr>
              <a:t>CPD</a:t>
            </a:r>
            <a:r>
              <a:rPr lang="en-GB" sz="2800">
                <a:solidFill>
                  <a:schemeClr val="bg1"/>
                </a:solidFill>
                <a:latin typeface="Work Sans" pitchFamily="2" charset="0"/>
              </a:rPr>
              <a:t> for referees through SV Learn</a:t>
            </a:r>
          </a:p>
          <a:p>
            <a:pPr marL="514350" indent="-514350">
              <a:buAutoNum type="arabicPeriod"/>
            </a:pPr>
            <a:endParaRPr lang="en-GB" sz="2800">
              <a:solidFill>
                <a:schemeClr val="bg1"/>
              </a:solidFill>
              <a:latin typeface="Work Sans" pitchFamily="2" charset="0"/>
            </a:endParaRPr>
          </a:p>
          <a:p>
            <a:r>
              <a:rPr lang="en-GB" sz="2800">
                <a:solidFill>
                  <a:schemeClr val="bg1"/>
                </a:solidFill>
                <a:latin typeface="Work Sans" pitchFamily="2" charset="0"/>
              </a:rPr>
              <a:t>What we need from you:</a:t>
            </a:r>
          </a:p>
          <a:p>
            <a:pPr marL="514350" indent="-514350">
              <a:buAutoNum type="arabicPeriod"/>
            </a:pPr>
            <a:r>
              <a:rPr lang="en-GB" sz="2800">
                <a:solidFill>
                  <a:schemeClr val="bg1"/>
                </a:solidFill>
                <a:latin typeface="Work Sans" pitchFamily="2" charset="0"/>
              </a:rPr>
              <a:t>Participation in the day – ask questions, interact, learn as much as you can</a:t>
            </a:r>
          </a:p>
          <a:p>
            <a:pPr marL="514350" indent="-514350">
              <a:buAutoNum type="arabicPeriod"/>
            </a:pPr>
            <a:r>
              <a:rPr lang="en-GB" sz="2800">
                <a:solidFill>
                  <a:schemeClr val="bg1"/>
                </a:solidFill>
                <a:latin typeface="Work Sans" pitchFamily="2" charset="0"/>
              </a:rPr>
              <a:t>Go back to your clubs, educate Grade 4 referees, educate your coaches and players.  </a:t>
            </a:r>
          </a:p>
          <a:p>
            <a:pPr marL="514350" indent="-514350">
              <a:buAutoNum type="arabicPeriod"/>
            </a:pPr>
            <a:endParaRPr lang="en-GB" sz="2800">
              <a:solidFill>
                <a:schemeClr val="bg1"/>
              </a:solidFill>
              <a:latin typeface="Work Sans" pitchFamily="2" charset="0"/>
            </a:endParaRPr>
          </a:p>
        </p:txBody>
      </p:sp>
    </p:spTree>
    <p:extLst>
      <p:ext uri="{BB962C8B-B14F-4D97-AF65-F5344CB8AC3E}">
        <p14:creationId xmlns:p14="http://schemas.microsoft.com/office/powerpoint/2010/main" val="1770865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3ABBD-E3F9-B02C-E676-2E7FDC1BD686}"/>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F0503538-C7F4-490C-AB5C-4D4BF4A5DEEB}"/>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8BE5FE43-E72D-4E6E-0A5A-F4CDECB0E52F}"/>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C4D75C1E-9953-49A2-976C-3FB4FE84A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041AEF8B-2E17-60A0-046F-61DF073A52C3}"/>
              </a:ext>
            </a:extLst>
          </p:cNvPr>
          <p:cNvSpPr txBox="1"/>
          <p:nvPr/>
        </p:nvSpPr>
        <p:spPr>
          <a:xfrm>
            <a:off x="739192" y="1348356"/>
            <a:ext cx="9918976" cy="3539430"/>
          </a:xfrm>
          <a:prstGeom prst="rect">
            <a:avLst/>
          </a:prstGeom>
          <a:noFill/>
        </p:spPr>
        <p:txBody>
          <a:bodyPr wrap="square" rtlCol="0">
            <a:spAutoFit/>
          </a:bodyPr>
          <a:lstStyle/>
          <a:p>
            <a:pPr lvl="1"/>
            <a:r>
              <a:rPr lang="en-GB" sz="2800">
                <a:solidFill>
                  <a:schemeClr val="bg1"/>
                </a:solidFill>
                <a:latin typeface="Work Sans" pitchFamily="2" charset="0"/>
              </a:rPr>
              <a:t>Situation Number 4:</a:t>
            </a:r>
          </a:p>
          <a:p>
            <a:pPr marL="914400" lvl="1" indent="-457200">
              <a:buFont typeface="Arial" panose="020B0604020202020204" pitchFamily="34" charset="0"/>
              <a:buChar char="•"/>
            </a:pPr>
            <a:endParaRPr lang="en-GB" sz="2800">
              <a:solidFill>
                <a:schemeClr val="bg1"/>
              </a:solidFill>
              <a:latin typeface="Work Sans" pitchFamily="2" charset="0"/>
            </a:endParaRPr>
          </a:p>
          <a:p>
            <a:pPr marL="914400" lvl="1" indent="-457200">
              <a:buFont typeface="Arial" panose="020B0604020202020204" pitchFamily="34" charset="0"/>
              <a:buChar char="•"/>
            </a:pPr>
            <a:r>
              <a:rPr lang="en-GB" sz="2800">
                <a:solidFill>
                  <a:schemeClr val="bg1"/>
                </a:solidFill>
                <a:latin typeface="Work Sans" pitchFamily="2" charset="0"/>
              </a:rPr>
              <a:t>A player (who’s on the team roster) is running late to the match. Their coach wants them on the scoresheet so they can play when they arrive.</a:t>
            </a:r>
          </a:p>
          <a:p>
            <a:pPr lvl="1"/>
            <a:r>
              <a:rPr lang="en-GB" sz="2800">
                <a:solidFill>
                  <a:schemeClr val="bg1"/>
                </a:solidFill>
                <a:latin typeface="Work Sans" pitchFamily="2" charset="0"/>
              </a:rPr>
              <a:t> </a:t>
            </a:r>
          </a:p>
          <a:p>
            <a:pPr marL="914400" lvl="1" indent="-457200">
              <a:buFont typeface="Arial" panose="020B0604020202020204" pitchFamily="34" charset="0"/>
              <a:buChar char="•"/>
            </a:pPr>
            <a:r>
              <a:rPr lang="en-GB" sz="2800">
                <a:solidFill>
                  <a:schemeClr val="bg1"/>
                </a:solidFill>
                <a:latin typeface="Work Sans" pitchFamily="2" charset="0"/>
              </a:rPr>
              <a:t>Do you let them on the scoresheet, and what should you do when they arrive?</a:t>
            </a:r>
          </a:p>
        </p:txBody>
      </p:sp>
    </p:spTree>
    <p:extLst>
      <p:ext uri="{BB962C8B-B14F-4D97-AF65-F5344CB8AC3E}">
        <p14:creationId xmlns:p14="http://schemas.microsoft.com/office/powerpoint/2010/main" val="750667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48CA-B3FA-6A9D-0A34-17BC7F570515}"/>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45B43943-628B-0498-4AA1-3F4928F4605A}"/>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06B108F1-70A3-08D0-4FE4-12E5BACAA21E}"/>
              </a:ext>
            </a:extLst>
          </p:cNvPr>
          <p:cNvSpPr txBox="1"/>
          <p:nvPr/>
        </p:nvSpPr>
        <p:spPr>
          <a:xfrm>
            <a:off x="739192" y="723076"/>
            <a:ext cx="6959466" cy="584775"/>
          </a:xfrm>
          <a:prstGeom prst="rect">
            <a:avLst/>
          </a:prstGeom>
          <a:noFill/>
        </p:spPr>
        <p:txBody>
          <a:bodyPr wrap="square" rtlCol="0">
            <a:spAutoFit/>
          </a:bodyPr>
          <a:lstStyle/>
          <a:p>
            <a:r>
              <a:rPr lang="en-GB" sz="3200" b="1">
                <a:latin typeface="Work Sans" pitchFamily="2" charset="0"/>
              </a:rPr>
              <a:t>The Rules of SV Competitions</a:t>
            </a:r>
          </a:p>
        </p:txBody>
      </p:sp>
      <p:pic>
        <p:nvPicPr>
          <p:cNvPr id="8" name="Picture 7" descr="A picture containing drawing&#10;&#10;Description automatically generated">
            <a:extLst>
              <a:ext uri="{FF2B5EF4-FFF2-40B4-BE49-F238E27FC236}">
                <a16:creationId xmlns:a16="http://schemas.microsoft.com/office/drawing/2014/main" id="{8DEF925D-AF46-99D0-FEA0-B26C98693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A086144B-58FA-FB30-B4E1-99557B7960FE}"/>
              </a:ext>
            </a:extLst>
          </p:cNvPr>
          <p:cNvSpPr txBox="1"/>
          <p:nvPr/>
        </p:nvSpPr>
        <p:spPr>
          <a:xfrm>
            <a:off x="739192" y="1348356"/>
            <a:ext cx="9918976" cy="4832092"/>
          </a:xfrm>
          <a:prstGeom prst="rect">
            <a:avLst/>
          </a:prstGeom>
          <a:noFill/>
        </p:spPr>
        <p:txBody>
          <a:bodyPr wrap="square" rtlCol="0">
            <a:spAutoFit/>
          </a:bodyPr>
          <a:lstStyle/>
          <a:p>
            <a:pPr lvl="1"/>
            <a:r>
              <a:rPr lang="en-GB" sz="2800">
                <a:solidFill>
                  <a:schemeClr val="bg1"/>
                </a:solidFill>
                <a:latin typeface="Work Sans" pitchFamily="2" charset="0"/>
              </a:rPr>
              <a:t>If a player is on the roster correctly, they can be added to the scoresheet, and can play on their arrival. </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However, we would recommend check that they are who they are claiming to be before letting them on court – 2</a:t>
            </a:r>
            <a:r>
              <a:rPr lang="en-GB" sz="2800" baseline="30000">
                <a:solidFill>
                  <a:schemeClr val="bg1"/>
                </a:solidFill>
                <a:latin typeface="Work Sans" pitchFamily="2" charset="0"/>
              </a:rPr>
              <a:t>nd</a:t>
            </a:r>
            <a:r>
              <a:rPr lang="en-GB" sz="2800">
                <a:solidFill>
                  <a:schemeClr val="bg1"/>
                </a:solidFill>
                <a:latin typeface="Work Sans" pitchFamily="2" charset="0"/>
              </a:rPr>
              <a:t> referee can check this before allowing the substitution/letting them on court.</a:t>
            </a:r>
          </a:p>
          <a:p>
            <a:pPr lvl="1"/>
            <a:endParaRPr lang="en-GB" sz="2800">
              <a:solidFill>
                <a:schemeClr val="bg1"/>
              </a:solidFill>
              <a:latin typeface="Work Sans" pitchFamily="2" charset="0"/>
            </a:endParaRPr>
          </a:p>
          <a:p>
            <a:pPr lvl="1"/>
            <a:r>
              <a:rPr lang="en-GB" sz="2800">
                <a:solidFill>
                  <a:schemeClr val="bg1"/>
                </a:solidFill>
                <a:latin typeface="Work Sans" pitchFamily="2" charset="0"/>
              </a:rPr>
              <a:t>If they do not arrive, they should be removed from the scoresheet at the end of the match.</a:t>
            </a:r>
          </a:p>
        </p:txBody>
      </p:sp>
    </p:spTree>
    <p:extLst>
      <p:ext uri="{BB962C8B-B14F-4D97-AF65-F5344CB8AC3E}">
        <p14:creationId xmlns:p14="http://schemas.microsoft.com/office/powerpoint/2010/main" val="4244092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32C4-03D3-80D4-B2F8-0760C93C6585}"/>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8D0D6FA3-BF11-52DB-2B8B-22F0D0CDDF8C}"/>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F5989845-1990-175D-B8D2-C31E59BFBDB7}"/>
              </a:ext>
            </a:extLst>
          </p:cNvPr>
          <p:cNvSpPr txBox="1"/>
          <p:nvPr/>
        </p:nvSpPr>
        <p:spPr>
          <a:xfrm>
            <a:off x="739192" y="723076"/>
            <a:ext cx="3638476" cy="584775"/>
          </a:xfrm>
          <a:prstGeom prst="rect">
            <a:avLst/>
          </a:prstGeom>
          <a:noFill/>
        </p:spPr>
        <p:txBody>
          <a:bodyPr wrap="square" rtlCol="0">
            <a:spAutoFit/>
          </a:bodyPr>
          <a:lstStyle/>
          <a:p>
            <a:r>
              <a:rPr lang="en-GB" sz="3200" b="1">
                <a:latin typeface="Work Sans" pitchFamily="2" charset="0"/>
              </a:rPr>
              <a:t>Scoresheets</a:t>
            </a:r>
          </a:p>
        </p:txBody>
      </p:sp>
      <p:pic>
        <p:nvPicPr>
          <p:cNvPr id="8" name="Picture 7" descr="A picture containing drawing&#10;&#10;Description automatically generated">
            <a:extLst>
              <a:ext uri="{FF2B5EF4-FFF2-40B4-BE49-F238E27FC236}">
                <a16:creationId xmlns:a16="http://schemas.microsoft.com/office/drawing/2014/main" id="{002B4382-DD5D-5223-979E-A668A6B34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9" name="TextBox 8">
            <a:extLst>
              <a:ext uri="{FF2B5EF4-FFF2-40B4-BE49-F238E27FC236}">
                <a16:creationId xmlns:a16="http://schemas.microsoft.com/office/drawing/2014/main" id="{D63B44B7-D75D-50F2-0A10-C4E7FEFE1F04}"/>
              </a:ext>
            </a:extLst>
          </p:cNvPr>
          <p:cNvSpPr txBox="1"/>
          <p:nvPr/>
        </p:nvSpPr>
        <p:spPr>
          <a:xfrm>
            <a:off x="739192" y="1348356"/>
            <a:ext cx="9495438" cy="2677656"/>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chemeClr val="bg1"/>
                </a:solidFill>
                <a:latin typeface="Work Sans" pitchFamily="2" charset="0"/>
              </a:rPr>
              <a:t>Scoresheets are the bread and butter of any competition we as referees are involved in.</a:t>
            </a:r>
          </a:p>
          <a:p>
            <a:pPr marL="457200" indent="-457200">
              <a:buFont typeface="Arial" panose="020B0604020202020204" pitchFamily="34" charset="0"/>
              <a:buChar char="•"/>
            </a:pPr>
            <a:r>
              <a:rPr lang="en-GB" sz="2800">
                <a:solidFill>
                  <a:schemeClr val="bg1"/>
                </a:solidFill>
                <a:latin typeface="Work Sans" pitchFamily="2" charset="0"/>
              </a:rPr>
              <a:t>Mistakes or errors can have a large impact on clubs/teams.</a:t>
            </a:r>
          </a:p>
          <a:p>
            <a:pPr marL="457200" indent="-457200">
              <a:buFont typeface="Arial" panose="020B0604020202020204" pitchFamily="34" charset="0"/>
              <a:buChar char="•"/>
            </a:pPr>
            <a:r>
              <a:rPr lang="en-GB" sz="2800">
                <a:solidFill>
                  <a:schemeClr val="bg1"/>
                </a:solidFill>
                <a:latin typeface="Work Sans" pitchFamily="2" charset="0"/>
              </a:rPr>
              <a:t>Scoresheets are returned every week with errors or missing information</a:t>
            </a:r>
          </a:p>
        </p:txBody>
      </p:sp>
    </p:spTree>
    <p:extLst>
      <p:ext uri="{BB962C8B-B14F-4D97-AF65-F5344CB8AC3E}">
        <p14:creationId xmlns:p14="http://schemas.microsoft.com/office/powerpoint/2010/main" val="3908620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9466F-99B1-4729-F1AE-949AF859CE4B}"/>
            </a:ext>
          </a:extLst>
        </p:cNvPr>
        <p:cNvGrpSpPr/>
        <p:nvPr/>
      </p:nvGrpSpPr>
      <p:grpSpPr>
        <a:xfrm>
          <a:off x="0" y="0"/>
          <a:ext cx="0" cy="0"/>
          <a:chOff x="0" y="0"/>
          <a:chExt cx="0" cy="0"/>
        </a:xfrm>
      </p:grpSpPr>
      <p:pic>
        <p:nvPicPr>
          <p:cNvPr id="5" name="Picture 4" descr="A picture containing sitting, bowl, plate, seat&#10;&#10;Description automatically generated">
            <a:extLst>
              <a:ext uri="{FF2B5EF4-FFF2-40B4-BE49-F238E27FC236}">
                <a16:creationId xmlns:a16="http://schemas.microsoft.com/office/drawing/2014/main" id="{76054F65-8C11-DF3E-4CFC-DA9EC59AB56A}"/>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6" name="TextBox 5">
            <a:extLst>
              <a:ext uri="{FF2B5EF4-FFF2-40B4-BE49-F238E27FC236}">
                <a16:creationId xmlns:a16="http://schemas.microsoft.com/office/drawing/2014/main" id="{62170F1A-3876-1FB7-C406-B5A73A03AD29}"/>
              </a:ext>
            </a:extLst>
          </p:cNvPr>
          <p:cNvSpPr txBox="1"/>
          <p:nvPr/>
        </p:nvSpPr>
        <p:spPr>
          <a:xfrm>
            <a:off x="434392" y="331758"/>
            <a:ext cx="10371260" cy="584775"/>
          </a:xfrm>
          <a:prstGeom prst="rect">
            <a:avLst/>
          </a:prstGeom>
          <a:noFill/>
        </p:spPr>
        <p:txBody>
          <a:bodyPr wrap="square" rtlCol="0">
            <a:spAutoFit/>
          </a:bodyPr>
          <a:lstStyle/>
          <a:p>
            <a:r>
              <a:rPr lang="en-GB" sz="3200" b="1">
                <a:latin typeface="Work Sans" pitchFamily="2" charset="0"/>
              </a:rPr>
              <a:t>The Rules of SV Competitions and Scoresheets</a:t>
            </a:r>
          </a:p>
        </p:txBody>
      </p:sp>
      <p:pic>
        <p:nvPicPr>
          <p:cNvPr id="8" name="Picture 7" descr="A picture containing drawing&#10;&#10;Description automatically generated">
            <a:extLst>
              <a:ext uri="{FF2B5EF4-FFF2-40B4-BE49-F238E27FC236}">
                <a16:creationId xmlns:a16="http://schemas.microsoft.com/office/drawing/2014/main" id="{CF5D3C9B-790A-0061-4C66-D9CCAC319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4630" y="5503756"/>
            <a:ext cx="1957370" cy="1958475"/>
          </a:xfrm>
          <a:prstGeom prst="rect">
            <a:avLst/>
          </a:prstGeom>
        </p:spPr>
      </p:pic>
      <p:sp>
        <p:nvSpPr>
          <p:cNvPr id="2" name="TextBox 1">
            <a:extLst>
              <a:ext uri="{FF2B5EF4-FFF2-40B4-BE49-F238E27FC236}">
                <a16:creationId xmlns:a16="http://schemas.microsoft.com/office/drawing/2014/main" id="{B80E2EC8-C410-3E15-0C1B-86697FD9A381}"/>
              </a:ext>
            </a:extLst>
          </p:cNvPr>
          <p:cNvSpPr txBox="1"/>
          <p:nvPr/>
        </p:nvSpPr>
        <p:spPr>
          <a:xfrm>
            <a:off x="660534" y="1248291"/>
            <a:ext cx="9918976" cy="2677656"/>
          </a:xfrm>
          <a:prstGeom prst="rect">
            <a:avLst/>
          </a:prstGeom>
          <a:noFill/>
        </p:spPr>
        <p:txBody>
          <a:bodyPr wrap="square" rtlCol="0">
            <a:spAutoFit/>
          </a:bodyPr>
          <a:lstStyle/>
          <a:p>
            <a:r>
              <a:rPr lang="en-GB" sz="2800" b="1">
                <a:solidFill>
                  <a:schemeClr val="bg1"/>
                </a:solidFill>
                <a:latin typeface="Work Sans" pitchFamily="2" charset="0"/>
              </a:rPr>
              <a:t>Key Reminders:</a:t>
            </a:r>
          </a:p>
          <a:p>
            <a:pPr marL="457200" indent="-457200">
              <a:buFont typeface="Arial" panose="020B0604020202020204" pitchFamily="34" charset="0"/>
              <a:buChar char="•"/>
            </a:pPr>
            <a:r>
              <a:rPr lang="en-GB" sz="2800">
                <a:solidFill>
                  <a:schemeClr val="bg1"/>
                </a:solidFill>
                <a:latin typeface="Work Sans" pitchFamily="2" charset="0"/>
              </a:rPr>
              <a:t>The Rules are there to help you!</a:t>
            </a:r>
          </a:p>
          <a:p>
            <a:pPr marL="457200" indent="-457200">
              <a:buFont typeface="Arial" panose="020B0604020202020204" pitchFamily="34" charset="0"/>
              <a:buChar char="•"/>
            </a:pPr>
            <a:r>
              <a:rPr lang="en-GB" sz="2800">
                <a:solidFill>
                  <a:schemeClr val="bg1"/>
                </a:solidFill>
                <a:latin typeface="Work Sans" pitchFamily="2" charset="0"/>
              </a:rPr>
              <a:t>Be consistent</a:t>
            </a:r>
          </a:p>
          <a:p>
            <a:pPr marL="457200" indent="-457200">
              <a:buFont typeface="Arial" panose="020B0604020202020204" pitchFamily="34" charset="0"/>
              <a:buChar char="•"/>
            </a:pPr>
            <a:r>
              <a:rPr lang="en-GB" sz="2800">
                <a:solidFill>
                  <a:schemeClr val="bg1"/>
                </a:solidFill>
                <a:latin typeface="Work Sans" pitchFamily="2" charset="0"/>
              </a:rPr>
              <a:t>Be vigilant – triple check your scoresheets before you sign them!</a:t>
            </a:r>
          </a:p>
          <a:p>
            <a:pPr marL="914400" lvl="1" indent="-457200">
              <a:buFont typeface="Arial" panose="020B0604020202020204" pitchFamily="34" charset="0"/>
              <a:buChar char="•"/>
            </a:pPr>
            <a:endParaRPr lang="en-GB" sz="2800">
              <a:solidFill>
                <a:schemeClr val="bg1"/>
              </a:solidFill>
              <a:latin typeface="Work Sans" pitchFamily="2" charset="0"/>
            </a:endParaRPr>
          </a:p>
        </p:txBody>
      </p:sp>
    </p:spTree>
    <p:extLst>
      <p:ext uri="{BB962C8B-B14F-4D97-AF65-F5344CB8AC3E}">
        <p14:creationId xmlns:p14="http://schemas.microsoft.com/office/powerpoint/2010/main" val="3825440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46FA91-A3BB-AD1B-6AA0-8CDFD4ACE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DD9E2-F391-6BC2-C2AE-D0F5DB05FAF2}"/>
              </a:ext>
            </a:extLst>
          </p:cNvPr>
          <p:cNvSpPr>
            <a:spLocks noGrp="1"/>
          </p:cNvSpPr>
          <p:nvPr>
            <p:ph type="title"/>
          </p:nvPr>
        </p:nvSpPr>
        <p:spPr>
          <a:xfrm>
            <a:off x="6907731" y="2766218"/>
            <a:ext cx="4170451" cy="1325563"/>
          </a:xfrm>
        </p:spPr>
        <p:txBody>
          <a:bodyPr>
            <a:normAutofit/>
          </a:bodyPr>
          <a:lstStyle/>
          <a:p>
            <a:r>
              <a:rPr lang="en-GB" b="1">
                <a:solidFill>
                  <a:schemeClr val="bg2"/>
                </a:solidFill>
                <a:latin typeface="Work Sans" pitchFamily="2" charset="0"/>
              </a:rPr>
              <a:t>QUESTIONS?</a:t>
            </a:r>
          </a:p>
        </p:txBody>
      </p:sp>
      <p:pic>
        <p:nvPicPr>
          <p:cNvPr id="5" name="Picture 4" descr="A picture containing drawing&#10;&#10;Description automatically generated">
            <a:extLst>
              <a:ext uri="{FF2B5EF4-FFF2-40B4-BE49-F238E27FC236}">
                <a16:creationId xmlns:a16="http://schemas.microsoft.com/office/drawing/2014/main" id="{D65B0B8D-5BBB-38FC-C8F6-9593409D8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497" y="5359916"/>
            <a:ext cx="1957370" cy="1958475"/>
          </a:xfrm>
          <a:prstGeom prst="rect">
            <a:avLst/>
          </a:prstGeom>
        </p:spPr>
      </p:pic>
      <p:sp>
        <p:nvSpPr>
          <p:cNvPr id="4" name="Title 1">
            <a:extLst>
              <a:ext uri="{FF2B5EF4-FFF2-40B4-BE49-F238E27FC236}">
                <a16:creationId xmlns:a16="http://schemas.microsoft.com/office/drawing/2014/main" id="{215DE608-0A3F-E4E9-69B6-DAC6B8C48ADD}"/>
              </a:ext>
            </a:extLst>
          </p:cNvPr>
          <p:cNvSpPr txBox="1">
            <a:spLocks/>
          </p:cNvSpPr>
          <p:nvPr/>
        </p:nvSpPr>
        <p:spPr>
          <a:xfrm>
            <a:off x="6197065" y="4353530"/>
            <a:ext cx="559178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If you have further questions, these can be emailed to </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hlinkClick r:id="rId4"/>
              </a:rPr>
              <a:t>referee@scottishvolleyball.org</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 </a:t>
            </a:r>
          </a:p>
        </p:txBody>
      </p:sp>
    </p:spTree>
    <p:extLst>
      <p:ext uri="{BB962C8B-B14F-4D97-AF65-F5344CB8AC3E}">
        <p14:creationId xmlns:p14="http://schemas.microsoft.com/office/powerpoint/2010/main" val="3858773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F398DEF8-15CE-8359-5D71-53CE4EFC568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06FC2E-5ADE-9EF0-8120-715EC31F23AE}"/>
              </a:ext>
            </a:extLst>
          </p:cNvPr>
          <p:cNvSpPr txBox="1"/>
          <p:nvPr/>
        </p:nvSpPr>
        <p:spPr>
          <a:xfrm>
            <a:off x="304800" y="4941666"/>
            <a:ext cx="11582400" cy="1015663"/>
          </a:xfrm>
          <a:prstGeom prst="rect">
            <a:avLst/>
          </a:prstGeom>
          <a:noFill/>
        </p:spPr>
        <p:txBody>
          <a:bodyPr wrap="square" rtlCol="0">
            <a:spAutoFit/>
          </a:bodyPr>
          <a:lstStyle/>
          <a:p>
            <a:pPr algn="ctr"/>
            <a:r>
              <a:rPr lang="en-GB" sz="6000" b="1">
                <a:latin typeface="Work Sans" pitchFamily="2" charset="0"/>
              </a:rPr>
              <a:t>RULES UPDATE</a:t>
            </a:r>
          </a:p>
        </p:txBody>
      </p:sp>
      <p:pic>
        <p:nvPicPr>
          <p:cNvPr id="4" name="Picture 3">
            <a:extLst>
              <a:ext uri="{FF2B5EF4-FFF2-40B4-BE49-F238E27FC236}">
                <a16:creationId xmlns:a16="http://schemas.microsoft.com/office/drawing/2014/main" id="{613CCCD4-7C1A-6069-6C09-430B1578398D}"/>
              </a:ext>
            </a:extLst>
          </p:cNvPr>
          <p:cNvPicPr>
            <a:picLocks noChangeAspect="1"/>
          </p:cNvPicPr>
          <p:nvPr/>
        </p:nvPicPr>
        <p:blipFill>
          <a:blip r:embed="rId2"/>
          <a:stretch>
            <a:fillRect/>
          </a:stretch>
        </p:blipFill>
        <p:spPr>
          <a:xfrm>
            <a:off x="1419210" y="620973"/>
            <a:ext cx="9353579" cy="3427219"/>
          </a:xfrm>
          <a:prstGeom prst="rect">
            <a:avLst/>
          </a:prstGeom>
        </p:spPr>
      </p:pic>
    </p:spTree>
    <p:extLst>
      <p:ext uri="{BB962C8B-B14F-4D97-AF65-F5344CB8AC3E}">
        <p14:creationId xmlns:p14="http://schemas.microsoft.com/office/powerpoint/2010/main" val="320658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AB58838-B8C1-4F45-9F01-CF136BAAE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45C02BC-FEED-47B6-99FC-6247F9E1341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Rule changes</a:t>
            </a:r>
          </a:p>
        </p:txBody>
      </p:sp>
      <p:sp>
        <p:nvSpPr>
          <p:cNvPr id="8" name="Content Placeholder 2">
            <a:extLst>
              <a:ext uri="{FF2B5EF4-FFF2-40B4-BE49-F238E27FC236}">
                <a16:creationId xmlns:a16="http://schemas.microsoft.com/office/drawing/2014/main" id="{2EC07140-8F9A-4BF5-BBBD-131CE5AD6187}"/>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Why do we have rule changes</a:t>
            </a:r>
          </a:p>
          <a:p>
            <a:pPr>
              <a:lnSpc>
                <a:spcPct val="110000"/>
              </a:lnSpc>
            </a:pPr>
            <a:r>
              <a:rPr lang="en-GB" sz="2400">
                <a:solidFill>
                  <a:schemeClr val="accent4"/>
                </a:solidFill>
                <a:latin typeface="Work Sans" pitchFamily="2" charset="0"/>
              </a:rPr>
              <a:t>Recap on 2022 modifications</a:t>
            </a:r>
          </a:p>
          <a:p>
            <a:pPr>
              <a:lnSpc>
                <a:spcPct val="110000"/>
              </a:lnSpc>
            </a:pPr>
            <a:r>
              <a:rPr lang="en-GB" sz="2400">
                <a:solidFill>
                  <a:schemeClr val="accent4"/>
                </a:solidFill>
                <a:latin typeface="Work Sans" pitchFamily="2" charset="0"/>
              </a:rPr>
              <a:t>2025-2028 rule changes – released January 2025</a:t>
            </a:r>
          </a:p>
          <a:p>
            <a:pPr>
              <a:lnSpc>
                <a:spcPct val="110000"/>
              </a:lnSpc>
            </a:pPr>
            <a:r>
              <a:rPr lang="en-GB" sz="2400">
                <a:solidFill>
                  <a:schemeClr val="accent4"/>
                </a:solidFill>
                <a:latin typeface="Work Sans" pitchFamily="2" charset="0"/>
              </a:rPr>
              <a:t>Further updates – Summer 2025</a:t>
            </a:r>
          </a:p>
        </p:txBody>
      </p:sp>
    </p:spTree>
    <p:extLst>
      <p:ext uri="{BB962C8B-B14F-4D97-AF65-F5344CB8AC3E}">
        <p14:creationId xmlns:p14="http://schemas.microsoft.com/office/powerpoint/2010/main" val="3303462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6DD1B8E-FD01-1CEB-44A6-67EF34E9653D}"/>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423DE4FE-C180-0427-640D-57934B9BB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68699C56-D72C-A6CF-D73C-F40ADE43A34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Why the changes?</a:t>
            </a:r>
          </a:p>
        </p:txBody>
      </p:sp>
      <p:sp>
        <p:nvSpPr>
          <p:cNvPr id="8" name="Content Placeholder 2">
            <a:extLst>
              <a:ext uri="{FF2B5EF4-FFF2-40B4-BE49-F238E27FC236}">
                <a16:creationId xmlns:a16="http://schemas.microsoft.com/office/drawing/2014/main" id="{A28037BD-0800-1822-F7E8-7456609B9BCB}"/>
              </a:ext>
            </a:extLst>
          </p:cNvPr>
          <p:cNvSpPr>
            <a:spLocks noGrp="1"/>
          </p:cNvSpPr>
          <p:nvPr>
            <p:ph idx="1"/>
          </p:nvPr>
        </p:nvSpPr>
        <p:spPr>
          <a:xfrm>
            <a:off x="838200" y="1825624"/>
            <a:ext cx="7734301" cy="4708525"/>
          </a:xfrm>
        </p:spPr>
        <p:txBody>
          <a:bodyPr>
            <a:normAutofit/>
          </a:bodyPr>
          <a:lstStyle/>
          <a:p>
            <a:pPr>
              <a:lnSpc>
                <a:spcPct val="110000"/>
              </a:lnSpc>
            </a:pPr>
            <a:r>
              <a:rPr lang="en-GB" sz="2400">
                <a:solidFill>
                  <a:schemeClr val="accent4"/>
                </a:solidFill>
                <a:latin typeface="Work Sans" pitchFamily="2" charset="0"/>
              </a:rPr>
              <a:t>To combat new skills / tactics</a:t>
            </a:r>
          </a:p>
          <a:p>
            <a:pPr>
              <a:lnSpc>
                <a:spcPct val="110000"/>
              </a:lnSpc>
            </a:pPr>
            <a:r>
              <a:rPr lang="en-GB" sz="2400">
                <a:solidFill>
                  <a:schemeClr val="accent4"/>
                </a:solidFill>
                <a:latin typeface="Work Sans" pitchFamily="2" charset="0"/>
              </a:rPr>
              <a:t>Sport is competitive – winning is essential </a:t>
            </a:r>
          </a:p>
          <a:p>
            <a:pPr lvl="1">
              <a:lnSpc>
                <a:spcPct val="110000"/>
              </a:lnSpc>
            </a:pPr>
            <a:r>
              <a:rPr lang="en-GB">
                <a:solidFill>
                  <a:schemeClr val="accent4"/>
                </a:solidFill>
                <a:latin typeface="Work Sans" pitchFamily="2" charset="0"/>
              </a:rPr>
              <a:t>Team Sky</a:t>
            </a:r>
          </a:p>
          <a:p>
            <a:pPr lvl="1">
              <a:lnSpc>
                <a:spcPct val="110000"/>
              </a:lnSpc>
            </a:pPr>
            <a:r>
              <a:rPr lang="en-GB">
                <a:solidFill>
                  <a:schemeClr val="accent4"/>
                </a:solidFill>
                <a:latin typeface="Work Sans" pitchFamily="2" charset="0"/>
              </a:rPr>
              <a:t>All Blacks</a:t>
            </a:r>
          </a:p>
          <a:p>
            <a:pPr>
              <a:lnSpc>
                <a:spcPct val="110000"/>
              </a:lnSpc>
            </a:pPr>
            <a:r>
              <a:rPr lang="en-GB" sz="2400">
                <a:solidFill>
                  <a:schemeClr val="accent4"/>
                </a:solidFill>
                <a:latin typeface="Work Sans" pitchFamily="2" charset="0"/>
              </a:rPr>
              <a:t>Sub requests / huddles / TOs / etc.</a:t>
            </a:r>
          </a:p>
        </p:txBody>
      </p:sp>
      <p:pic>
        <p:nvPicPr>
          <p:cNvPr id="2" name="Picture 2" descr="End of an era: 'Ineos no longer British team, but team that has to win' - Bradley  Wiggins - Eurosport">
            <a:extLst>
              <a:ext uri="{FF2B5EF4-FFF2-40B4-BE49-F238E27FC236}">
                <a16:creationId xmlns:a16="http://schemas.microsoft.com/office/drawing/2014/main" id="{E57CBA0C-C62F-DB7E-21C4-A9A2C6A05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1" y="1942710"/>
            <a:ext cx="2781300" cy="15644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 Blacks named for historic 100th Test against South Africa » allblacks .com">
            <a:extLst>
              <a:ext uri="{FF2B5EF4-FFF2-40B4-BE49-F238E27FC236}">
                <a16:creationId xmlns:a16="http://schemas.microsoft.com/office/drawing/2014/main" id="{FC8BEF63-A371-FBB1-D24D-1D11D904A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1" y="3695331"/>
            <a:ext cx="2781299" cy="185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5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7ABCA5-9665-6D1F-6015-5D672FF26623}"/>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94F9FF9C-B93D-63AF-250C-7B4210C23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5E4F92E8-1EF9-8EC1-6A4C-1B785B90C9B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What are these new skills / tactics</a:t>
            </a:r>
          </a:p>
        </p:txBody>
      </p:sp>
      <p:sp>
        <p:nvSpPr>
          <p:cNvPr id="8" name="Content Placeholder 2">
            <a:extLst>
              <a:ext uri="{FF2B5EF4-FFF2-40B4-BE49-F238E27FC236}">
                <a16:creationId xmlns:a16="http://schemas.microsoft.com/office/drawing/2014/main" id="{9C926659-AC1A-F278-6AF8-373E73C44CEF}"/>
              </a:ext>
            </a:extLst>
          </p:cNvPr>
          <p:cNvSpPr>
            <a:spLocks noGrp="1"/>
          </p:cNvSpPr>
          <p:nvPr>
            <p:ph idx="1"/>
          </p:nvPr>
        </p:nvSpPr>
        <p:spPr>
          <a:xfrm>
            <a:off x="838200" y="1825624"/>
            <a:ext cx="7734301" cy="4708525"/>
          </a:xfrm>
        </p:spPr>
        <p:txBody>
          <a:bodyPr>
            <a:normAutofit/>
          </a:bodyPr>
          <a:lstStyle/>
          <a:p>
            <a:pPr>
              <a:lnSpc>
                <a:spcPct val="110000"/>
              </a:lnSpc>
            </a:pPr>
            <a:r>
              <a:rPr lang="en-GB" sz="2400">
                <a:solidFill>
                  <a:schemeClr val="accent4"/>
                </a:solidFill>
                <a:latin typeface="Work Sans" pitchFamily="2" charset="0"/>
              </a:rPr>
              <a:t>Athleticism </a:t>
            </a:r>
          </a:p>
          <a:p>
            <a:pPr>
              <a:lnSpc>
                <a:spcPct val="110000"/>
              </a:lnSpc>
            </a:pPr>
            <a:r>
              <a:rPr lang="en-GB" sz="2400">
                <a:solidFill>
                  <a:schemeClr val="accent4"/>
                </a:solidFill>
                <a:latin typeface="Work Sans" pitchFamily="2" charset="0"/>
              </a:rPr>
              <a:t>Setter in zone 2 / Penetrating setters</a:t>
            </a:r>
          </a:p>
          <a:p>
            <a:pPr>
              <a:lnSpc>
                <a:spcPct val="110000"/>
              </a:lnSpc>
            </a:pPr>
            <a:r>
              <a:rPr lang="en-GB" sz="2400">
                <a:solidFill>
                  <a:schemeClr val="accent4"/>
                </a:solidFill>
                <a:latin typeface="Work Sans" pitchFamily="2" charset="0"/>
              </a:rPr>
              <a:t>Pipe attack</a:t>
            </a:r>
          </a:p>
          <a:p>
            <a:pPr>
              <a:lnSpc>
                <a:spcPct val="110000"/>
              </a:lnSpc>
            </a:pPr>
            <a:r>
              <a:rPr lang="en-GB" sz="2400">
                <a:solidFill>
                  <a:schemeClr val="accent4"/>
                </a:solidFill>
                <a:latin typeface="Work Sans" pitchFamily="2" charset="0"/>
              </a:rPr>
              <a:t>Wiping off block</a:t>
            </a:r>
          </a:p>
          <a:p>
            <a:pPr>
              <a:lnSpc>
                <a:spcPct val="110000"/>
              </a:lnSpc>
            </a:pPr>
            <a:r>
              <a:rPr lang="en-GB" sz="2400">
                <a:solidFill>
                  <a:schemeClr val="accent4"/>
                </a:solidFill>
                <a:latin typeface="Work Sans" pitchFamily="2" charset="0"/>
              </a:rPr>
              <a:t>Serve reception – liberos</a:t>
            </a:r>
          </a:p>
          <a:p>
            <a:pPr>
              <a:lnSpc>
                <a:spcPct val="110000"/>
              </a:lnSpc>
            </a:pPr>
            <a:r>
              <a:rPr lang="en-GB" sz="2400">
                <a:solidFill>
                  <a:schemeClr val="accent4"/>
                </a:solidFill>
                <a:latin typeface="Work Sans" pitchFamily="2" charset="0"/>
              </a:rPr>
              <a:t>Opposite – big beast!</a:t>
            </a:r>
          </a:p>
          <a:p>
            <a:pPr>
              <a:lnSpc>
                <a:spcPct val="110000"/>
              </a:lnSpc>
            </a:pPr>
            <a:r>
              <a:rPr lang="en-GB" sz="2400">
                <a:solidFill>
                  <a:schemeClr val="accent4"/>
                </a:solidFill>
                <a:latin typeface="Work Sans" pitchFamily="2" charset="0"/>
              </a:rPr>
              <a:t>Opposites hitting right side all the time</a:t>
            </a:r>
          </a:p>
          <a:p>
            <a:pPr>
              <a:lnSpc>
                <a:spcPct val="110000"/>
              </a:lnSpc>
            </a:pPr>
            <a:r>
              <a:rPr lang="en-GB" sz="2400">
                <a:solidFill>
                  <a:schemeClr val="accent4"/>
                </a:solidFill>
                <a:latin typeface="Work Sans" pitchFamily="2" charset="0"/>
              </a:rPr>
              <a:t>Delaying the game</a:t>
            </a:r>
          </a:p>
        </p:txBody>
      </p:sp>
      <p:pic>
        <p:nvPicPr>
          <p:cNvPr id="4" name="Picture 2" descr="Genius Libero - Jenia Grebennikov - King of Libero | Crazy Volleyball Saves">
            <a:extLst>
              <a:ext uri="{FF2B5EF4-FFF2-40B4-BE49-F238E27FC236}">
                <a16:creationId xmlns:a16="http://schemas.microsoft.com/office/drawing/2014/main" id="{AFF57192-6CA0-0CDA-CE69-89DC7DD29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21" y="1844674"/>
            <a:ext cx="3250272" cy="1828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ndon 2012: Russia defeats Brazil to win Olympic volleyball gold">
            <a:extLst>
              <a:ext uri="{FF2B5EF4-FFF2-40B4-BE49-F238E27FC236}">
                <a16:creationId xmlns:a16="http://schemas.microsoft.com/office/drawing/2014/main" id="{6A2DE173-A93E-CCF0-CDEB-95AD1C5583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8886" y="3816712"/>
            <a:ext cx="2534078" cy="198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12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E4D028C-559F-B769-C908-CC06B4935C59}"/>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811E0EE4-850B-A494-47C7-AB9060C8F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76C70B86-7794-C372-3A2D-D0F51904D9F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How do referees combat these</a:t>
            </a:r>
          </a:p>
        </p:txBody>
      </p:sp>
      <p:sp>
        <p:nvSpPr>
          <p:cNvPr id="8" name="Content Placeholder 2">
            <a:extLst>
              <a:ext uri="{FF2B5EF4-FFF2-40B4-BE49-F238E27FC236}">
                <a16:creationId xmlns:a16="http://schemas.microsoft.com/office/drawing/2014/main" id="{E7217682-A431-41D6-38A7-865CA383EF77}"/>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Apply the (latest) rules / guidelines</a:t>
            </a:r>
          </a:p>
          <a:p>
            <a:pPr lvl="1">
              <a:lnSpc>
                <a:spcPct val="110000"/>
              </a:lnSpc>
            </a:pPr>
            <a:r>
              <a:rPr lang="en-GB">
                <a:solidFill>
                  <a:schemeClr val="accent4"/>
                </a:solidFill>
                <a:latin typeface="Work Sans" pitchFamily="2" charset="0"/>
              </a:rPr>
              <a:t>Avoiding delays – quick subs/TOs </a:t>
            </a:r>
          </a:p>
          <a:p>
            <a:pPr lvl="1">
              <a:lnSpc>
                <a:spcPct val="110000"/>
              </a:lnSpc>
            </a:pPr>
            <a:r>
              <a:rPr lang="en-GB">
                <a:solidFill>
                  <a:schemeClr val="accent4"/>
                </a:solidFill>
                <a:latin typeface="Work Sans" pitchFamily="2" charset="0"/>
              </a:rPr>
              <a:t>Players positions </a:t>
            </a:r>
          </a:p>
          <a:p>
            <a:pPr>
              <a:lnSpc>
                <a:spcPct val="110000"/>
              </a:lnSpc>
            </a:pPr>
            <a:r>
              <a:rPr lang="en-GB" sz="2400">
                <a:solidFill>
                  <a:schemeClr val="accent4"/>
                </a:solidFill>
                <a:latin typeface="Work Sans" pitchFamily="2" charset="0"/>
              </a:rPr>
              <a:t>Be prepared: </a:t>
            </a:r>
          </a:p>
          <a:p>
            <a:pPr lvl="1">
              <a:lnSpc>
                <a:spcPct val="110000"/>
              </a:lnSpc>
            </a:pPr>
            <a:r>
              <a:rPr lang="en-GB" err="1">
                <a:solidFill>
                  <a:schemeClr val="accent4"/>
                </a:solidFill>
                <a:latin typeface="Work Sans" pitchFamily="2" charset="0"/>
              </a:rPr>
              <a:t>Scandicci</a:t>
            </a:r>
            <a:r>
              <a:rPr lang="en-GB">
                <a:solidFill>
                  <a:schemeClr val="accent4"/>
                </a:solidFill>
                <a:latin typeface="Work Sans" pitchFamily="2" charset="0"/>
              </a:rPr>
              <a:t> vs THY Istanbul – semi-final CEV Cup</a:t>
            </a:r>
          </a:p>
          <a:p>
            <a:pPr lvl="1">
              <a:lnSpc>
                <a:spcPct val="110000"/>
              </a:lnSpc>
            </a:pPr>
            <a:r>
              <a:rPr lang="en-GB" err="1">
                <a:solidFill>
                  <a:schemeClr val="accent4"/>
                </a:solidFill>
                <a:latin typeface="Work Sans" pitchFamily="2" charset="0"/>
              </a:rPr>
              <a:t>SWNT</a:t>
            </a:r>
            <a:r>
              <a:rPr lang="en-GB">
                <a:solidFill>
                  <a:schemeClr val="accent4"/>
                </a:solidFill>
                <a:latin typeface="Work Sans" pitchFamily="2" charset="0"/>
              </a:rPr>
              <a:t> – San Marino 2024 (and 2025)</a:t>
            </a:r>
          </a:p>
          <a:p>
            <a:pPr marL="228600" lvl="1">
              <a:lnSpc>
                <a:spcPct val="110000"/>
              </a:lnSpc>
              <a:spcBef>
                <a:spcPts val="1000"/>
              </a:spcBef>
            </a:pPr>
            <a:r>
              <a:rPr lang="en-GB">
                <a:solidFill>
                  <a:schemeClr val="accent4"/>
                </a:solidFill>
                <a:latin typeface="Work Sans" pitchFamily="2" charset="0"/>
              </a:rPr>
              <a:t>The art of refereeing / smooth refereeing</a:t>
            </a:r>
          </a:p>
        </p:txBody>
      </p:sp>
    </p:spTree>
    <p:extLst>
      <p:ext uri="{BB962C8B-B14F-4D97-AF65-F5344CB8AC3E}">
        <p14:creationId xmlns:p14="http://schemas.microsoft.com/office/powerpoint/2010/main" val="64271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00AB9-8B37-48F8-BA75-F70C4A595381}"/>
              </a:ext>
            </a:extLst>
          </p:cNvPr>
          <p:cNvPicPr>
            <a:picLocks noChangeAspect="1"/>
          </p:cNvPicPr>
          <p:nvPr/>
        </p:nvPicPr>
        <p:blipFill>
          <a:blip r:embed="rId2"/>
          <a:stretch>
            <a:fillRect/>
          </a:stretch>
        </p:blipFill>
        <p:spPr>
          <a:xfrm>
            <a:off x="1419210" y="620973"/>
            <a:ext cx="9353579" cy="3427219"/>
          </a:xfrm>
          <a:prstGeom prst="rect">
            <a:avLst/>
          </a:prstGeom>
        </p:spPr>
      </p:pic>
      <p:sp>
        <p:nvSpPr>
          <p:cNvPr id="2" name="TextBox 1">
            <a:extLst>
              <a:ext uri="{FF2B5EF4-FFF2-40B4-BE49-F238E27FC236}">
                <a16:creationId xmlns:a16="http://schemas.microsoft.com/office/drawing/2014/main" id="{C1016BF8-77B3-DF86-69D8-0138441664CE}"/>
              </a:ext>
            </a:extLst>
          </p:cNvPr>
          <p:cNvSpPr txBox="1"/>
          <p:nvPr/>
        </p:nvSpPr>
        <p:spPr>
          <a:xfrm>
            <a:off x="304799" y="4298035"/>
            <a:ext cx="11582400" cy="1938992"/>
          </a:xfrm>
          <a:prstGeom prst="rect">
            <a:avLst/>
          </a:prstGeom>
          <a:noFill/>
        </p:spPr>
        <p:txBody>
          <a:bodyPr wrap="square" rtlCol="0">
            <a:spAutoFit/>
          </a:bodyPr>
          <a:lstStyle/>
          <a:p>
            <a:pPr algn="ctr"/>
            <a:r>
              <a:rPr lang="en-GB" sz="6000" b="1">
                <a:latin typeface="Work Sans" pitchFamily="2" charset="0"/>
              </a:rPr>
              <a:t>CONFLICT RESOLUTION     AND DISCIPLINE</a:t>
            </a:r>
          </a:p>
        </p:txBody>
      </p:sp>
    </p:spTree>
    <p:extLst>
      <p:ext uri="{BB962C8B-B14F-4D97-AF65-F5344CB8AC3E}">
        <p14:creationId xmlns:p14="http://schemas.microsoft.com/office/powerpoint/2010/main" val="152401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69CE550-8259-43C8-2A87-B8382715B6D1}"/>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B68F680-347C-C18F-14A6-7B940B3EC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EF79178-14AF-7ED6-ACC9-2225095B80A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Rules – 2022 modifications </a:t>
            </a:r>
          </a:p>
        </p:txBody>
      </p:sp>
      <p:sp>
        <p:nvSpPr>
          <p:cNvPr id="8" name="Content Placeholder 2">
            <a:extLst>
              <a:ext uri="{FF2B5EF4-FFF2-40B4-BE49-F238E27FC236}">
                <a16:creationId xmlns:a16="http://schemas.microsoft.com/office/drawing/2014/main" id="{D636AA9A-1101-3287-F434-70A6C87C8543}"/>
              </a:ext>
            </a:extLst>
          </p:cNvPr>
          <p:cNvSpPr>
            <a:spLocks noGrp="1"/>
          </p:cNvSpPr>
          <p:nvPr>
            <p:ph idx="1"/>
          </p:nvPr>
        </p:nvSpPr>
        <p:spPr>
          <a:xfrm>
            <a:off x="838200" y="1825624"/>
            <a:ext cx="10515600" cy="4708525"/>
          </a:xfrm>
        </p:spPr>
        <p:txBody>
          <a:bodyPr>
            <a:normAutofit fontScale="62500" lnSpcReduction="20000"/>
          </a:bodyPr>
          <a:lstStyle/>
          <a:p>
            <a:pPr>
              <a:lnSpc>
                <a:spcPct val="110000"/>
              </a:lnSpc>
            </a:pPr>
            <a:r>
              <a:rPr lang="en-GB">
                <a:solidFill>
                  <a:schemeClr val="accent4"/>
                </a:solidFill>
                <a:latin typeface="Work Sans" pitchFamily="2" charset="0"/>
              </a:rPr>
              <a:t>Warm up area (rule 1.4.5) – can be behind the bench</a:t>
            </a:r>
          </a:p>
          <a:p>
            <a:pPr>
              <a:lnSpc>
                <a:spcPct val="110000"/>
              </a:lnSpc>
            </a:pPr>
            <a:r>
              <a:rPr lang="en-GB">
                <a:solidFill>
                  <a:schemeClr val="accent4"/>
                </a:solidFill>
                <a:latin typeface="Work Sans" pitchFamily="2" charset="0"/>
              </a:rPr>
              <a:t>Penalty area (rule 1.4.6) – no longer provided</a:t>
            </a:r>
          </a:p>
          <a:p>
            <a:pPr>
              <a:lnSpc>
                <a:spcPct val="110000"/>
              </a:lnSpc>
            </a:pPr>
            <a:r>
              <a:rPr lang="en-GB">
                <a:solidFill>
                  <a:schemeClr val="accent4"/>
                </a:solidFill>
                <a:latin typeface="Work Sans" pitchFamily="2" charset="0"/>
              </a:rPr>
              <a:t>Libero - team captain (4.1.2 and 5)</a:t>
            </a:r>
          </a:p>
          <a:p>
            <a:pPr>
              <a:lnSpc>
                <a:spcPct val="110000"/>
              </a:lnSpc>
            </a:pPr>
            <a:r>
              <a:rPr lang="en-GB">
                <a:solidFill>
                  <a:schemeClr val="accent4"/>
                </a:solidFill>
                <a:latin typeface="Work Sans" pitchFamily="2" charset="0"/>
              </a:rPr>
              <a:t>Compression pads – black/white/neutral – </a:t>
            </a:r>
            <a:r>
              <a:rPr lang="en-GB" b="1">
                <a:solidFill>
                  <a:schemeClr val="accent4"/>
                </a:solidFill>
                <a:latin typeface="Work Sans" pitchFamily="2" charset="0"/>
              </a:rPr>
              <a:t>all players must be the same</a:t>
            </a:r>
          </a:p>
          <a:p>
            <a:pPr>
              <a:lnSpc>
                <a:spcPct val="110000"/>
              </a:lnSpc>
            </a:pPr>
            <a:r>
              <a:rPr lang="en-GB">
                <a:solidFill>
                  <a:schemeClr val="accent4"/>
                </a:solidFill>
                <a:latin typeface="Work Sans" pitchFamily="2" charset="0"/>
              </a:rPr>
              <a:t>Warm-up area and coach position (rule 5.2.3.4)</a:t>
            </a:r>
          </a:p>
          <a:p>
            <a:pPr>
              <a:lnSpc>
                <a:spcPct val="110000"/>
              </a:lnSpc>
            </a:pPr>
            <a:r>
              <a:rPr lang="en-GB">
                <a:solidFill>
                  <a:schemeClr val="accent4"/>
                </a:solidFill>
                <a:latin typeface="Work Sans" pitchFamily="2" charset="0"/>
              </a:rPr>
              <a:t>Playing ball above score table (rule 9) – full score table allowed</a:t>
            </a:r>
          </a:p>
          <a:p>
            <a:pPr>
              <a:lnSpc>
                <a:spcPct val="110000"/>
              </a:lnSpc>
            </a:pPr>
            <a:r>
              <a:rPr lang="en-GB">
                <a:solidFill>
                  <a:schemeClr val="accent4"/>
                </a:solidFill>
                <a:latin typeface="Work Sans" pitchFamily="2" charset="0"/>
              </a:rPr>
              <a:t>Foot touching opponents court (rule 11.2.2.1)</a:t>
            </a:r>
          </a:p>
          <a:p>
            <a:pPr>
              <a:lnSpc>
                <a:spcPct val="110000"/>
              </a:lnSpc>
            </a:pPr>
            <a:r>
              <a:rPr lang="en-GB">
                <a:solidFill>
                  <a:schemeClr val="accent4"/>
                </a:solidFill>
                <a:latin typeface="Work Sans" pitchFamily="2" charset="0"/>
              </a:rPr>
              <a:t>Screen – moving or grouped and service hit hidden and flight of ball hidden (rule 12.5.1 and 12.5.2)</a:t>
            </a:r>
          </a:p>
          <a:p>
            <a:pPr>
              <a:lnSpc>
                <a:spcPct val="110000"/>
              </a:lnSpc>
            </a:pPr>
            <a:r>
              <a:rPr lang="en-GB">
                <a:solidFill>
                  <a:schemeClr val="accent4"/>
                </a:solidFill>
                <a:latin typeface="Work Sans" pitchFamily="2" charset="0"/>
              </a:rPr>
              <a:t>Blocking in opponents space (rule 14.3 and 14.6.1) – simultaneous contact acceptable</a:t>
            </a:r>
          </a:p>
          <a:p>
            <a:pPr>
              <a:lnSpc>
                <a:spcPct val="110000"/>
              </a:lnSpc>
            </a:pPr>
            <a:r>
              <a:rPr lang="en-GB">
                <a:solidFill>
                  <a:schemeClr val="accent4"/>
                </a:solidFill>
                <a:latin typeface="Work Sans" pitchFamily="2" charset="0"/>
              </a:rPr>
              <a:t>Game interruptions (rule 15.2.4 – NEW)</a:t>
            </a:r>
          </a:p>
          <a:p>
            <a:pPr>
              <a:lnSpc>
                <a:spcPct val="110000"/>
              </a:lnSpc>
            </a:pPr>
            <a:r>
              <a:rPr lang="en-GB">
                <a:solidFill>
                  <a:schemeClr val="accent4"/>
                </a:solidFill>
                <a:latin typeface="Work Sans" pitchFamily="2" charset="0"/>
              </a:rPr>
              <a:t>Exceptional substitutions – expelled / disqualified (rule 15.7 and 15.8)</a:t>
            </a:r>
          </a:p>
          <a:p>
            <a:pPr>
              <a:lnSpc>
                <a:spcPct val="110000"/>
              </a:lnSpc>
            </a:pPr>
            <a:r>
              <a:rPr lang="en-GB">
                <a:solidFill>
                  <a:schemeClr val="accent4"/>
                </a:solidFill>
                <a:latin typeface="Work Sans" pitchFamily="2" charset="0"/>
              </a:rPr>
              <a:t>Libero tops can be different colours (rule 19.2)</a:t>
            </a:r>
          </a:p>
        </p:txBody>
      </p:sp>
    </p:spTree>
    <p:extLst>
      <p:ext uri="{BB962C8B-B14F-4D97-AF65-F5344CB8AC3E}">
        <p14:creationId xmlns:p14="http://schemas.microsoft.com/office/powerpoint/2010/main" val="401359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433E93-94F3-157D-9D47-5F96A7199F97}"/>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0F6CADAA-36A1-18C9-7A01-FCB6AFBD6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A33C795A-DA3B-D9B5-8D6B-D875855DB4B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Rules – 2022 modifications </a:t>
            </a:r>
          </a:p>
        </p:txBody>
      </p:sp>
      <p:sp>
        <p:nvSpPr>
          <p:cNvPr id="8" name="Content Placeholder 2">
            <a:extLst>
              <a:ext uri="{FF2B5EF4-FFF2-40B4-BE49-F238E27FC236}">
                <a16:creationId xmlns:a16="http://schemas.microsoft.com/office/drawing/2014/main" id="{E31A42D2-50D2-D75C-C990-FD207E915878}"/>
              </a:ext>
            </a:extLst>
          </p:cNvPr>
          <p:cNvSpPr>
            <a:spLocks noGrp="1"/>
          </p:cNvSpPr>
          <p:nvPr>
            <p:ph idx="1"/>
          </p:nvPr>
        </p:nvSpPr>
        <p:spPr>
          <a:xfrm>
            <a:off x="838200" y="1825624"/>
            <a:ext cx="10515600" cy="4708525"/>
          </a:xfrm>
        </p:spPr>
        <p:txBody>
          <a:bodyPr>
            <a:normAutofit/>
          </a:bodyPr>
          <a:lstStyle/>
          <a:p>
            <a:r>
              <a:rPr lang="en-GB" sz="2400">
                <a:solidFill>
                  <a:schemeClr val="accent4"/>
                </a:solidFill>
              </a:rPr>
              <a:t>New positions (rule 7.4.3) - why?</a:t>
            </a:r>
          </a:p>
          <a:p>
            <a:r>
              <a:rPr lang="en-GB" sz="2400">
                <a:solidFill>
                  <a:schemeClr val="accent4"/>
                </a:solidFill>
              </a:rPr>
              <a:t>The change:</a:t>
            </a:r>
          </a:p>
          <a:p>
            <a:pPr lvl="1"/>
            <a:r>
              <a:rPr lang="en-GB" sz="2200">
                <a:solidFill>
                  <a:schemeClr val="accent4"/>
                </a:solidFill>
              </a:rPr>
              <a:t>Instead of focusing on the front player being </a:t>
            </a:r>
            <a:r>
              <a:rPr lang="en-GB" sz="2200" u="sng">
                <a:solidFill>
                  <a:schemeClr val="accent4"/>
                </a:solidFill>
              </a:rPr>
              <a:t>completely</a:t>
            </a:r>
            <a:r>
              <a:rPr lang="en-GB" sz="2200">
                <a:solidFill>
                  <a:schemeClr val="accent4"/>
                </a:solidFill>
              </a:rPr>
              <a:t> in front of the corresponding back row player regarding the centre line, the emphasis changes to a focusing that back row player can be in front of the corresponding front player if he/she is at the same distance or at further distance regarding the centre line. </a:t>
            </a:r>
          </a:p>
          <a:p>
            <a:pPr lvl="1"/>
            <a:r>
              <a:rPr lang="en-GB" sz="2200">
                <a:solidFill>
                  <a:schemeClr val="accent4"/>
                </a:solidFill>
              </a:rPr>
              <a:t>This rule is in fact, dictated for the Volleyball played currently. In other words, the rule was adapted according the game.</a:t>
            </a:r>
          </a:p>
        </p:txBody>
      </p:sp>
    </p:spTree>
    <p:extLst>
      <p:ext uri="{BB962C8B-B14F-4D97-AF65-F5344CB8AC3E}">
        <p14:creationId xmlns:p14="http://schemas.microsoft.com/office/powerpoint/2010/main" val="533131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C440C4-EAE7-C36C-34A3-4818443FBA0D}"/>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809A735D-12C1-D4A0-2DFE-BC91088E2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F4830354-E1F7-F1BE-E6F4-B9E113A2F71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2025 changes</a:t>
            </a:r>
          </a:p>
        </p:txBody>
      </p:sp>
      <p:sp>
        <p:nvSpPr>
          <p:cNvPr id="8" name="Content Placeholder 2">
            <a:extLst>
              <a:ext uri="{FF2B5EF4-FFF2-40B4-BE49-F238E27FC236}">
                <a16:creationId xmlns:a16="http://schemas.microsoft.com/office/drawing/2014/main" id="{C231B8F1-2424-FA2B-40B6-8B9D9D44070F}"/>
              </a:ext>
            </a:extLst>
          </p:cNvPr>
          <p:cNvSpPr>
            <a:spLocks noGrp="1"/>
          </p:cNvSpPr>
          <p:nvPr>
            <p:ph idx="1"/>
          </p:nvPr>
        </p:nvSpPr>
        <p:spPr>
          <a:xfrm>
            <a:off x="838200" y="1825624"/>
            <a:ext cx="10515600" cy="4708525"/>
          </a:xfrm>
        </p:spPr>
        <p:txBody>
          <a:bodyPr>
            <a:normAutofit/>
          </a:bodyPr>
          <a:lstStyle/>
          <a:p>
            <a:pPr>
              <a:lnSpc>
                <a:spcPct val="110000"/>
              </a:lnSpc>
            </a:pPr>
            <a:r>
              <a:rPr lang="en-GB">
                <a:solidFill>
                  <a:schemeClr val="accent4"/>
                </a:solidFill>
                <a:latin typeface="Work Sans" pitchFamily="2" charset="0"/>
              </a:rPr>
              <a:t>2025-2028 rule changes – released January 2025</a:t>
            </a:r>
          </a:p>
          <a:p>
            <a:pPr lvl="1">
              <a:lnSpc>
                <a:spcPct val="110000"/>
              </a:lnSpc>
            </a:pPr>
            <a:r>
              <a:rPr lang="en-GB">
                <a:solidFill>
                  <a:schemeClr val="accent4"/>
                </a:solidFill>
                <a:latin typeface="Work Sans" pitchFamily="2" charset="0"/>
              </a:rPr>
              <a:t>Screening</a:t>
            </a:r>
          </a:p>
          <a:p>
            <a:pPr lvl="1">
              <a:lnSpc>
                <a:spcPct val="110000"/>
              </a:lnSpc>
            </a:pPr>
            <a:r>
              <a:rPr lang="en-GB">
                <a:solidFill>
                  <a:schemeClr val="accent4"/>
                </a:solidFill>
                <a:latin typeface="Work Sans" pitchFamily="2" charset="0"/>
              </a:rPr>
              <a:t>Ball past the post</a:t>
            </a:r>
          </a:p>
          <a:p>
            <a:pPr lvl="1">
              <a:lnSpc>
                <a:spcPct val="110000"/>
              </a:lnSpc>
            </a:pPr>
            <a:r>
              <a:rPr lang="en-GB">
                <a:solidFill>
                  <a:schemeClr val="accent4"/>
                </a:solidFill>
                <a:latin typeface="Work Sans" pitchFamily="2" charset="0"/>
              </a:rPr>
              <a:t>Serving team positions</a:t>
            </a:r>
          </a:p>
          <a:p>
            <a:pPr>
              <a:lnSpc>
                <a:spcPct val="110000"/>
              </a:lnSpc>
            </a:pPr>
            <a:r>
              <a:rPr lang="en-GB">
                <a:solidFill>
                  <a:schemeClr val="accent4"/>
                </a:solidFill>
                <a:latin typeface="Work Sans" pitchFamily="2" charset="0"/>
              </a:rPr>
              <a:t>Further updates – Summer 2025</a:t>
            </a:r>
          </a:p>
          <a:p>
            <a:pPr lvl="1">
              <a:lnSpc>
                <a:spcPct val="110000"/>
              </a:lnSpc>
            </a:pPr>
            <a:r>
              <a:rPr lang="en-GB">
                <a:solidFill>
                  <a:schemeClr val="accent4"/>
                </a:solidFill>
                <a:latin typeface="Work Sans" pitchFamily="2" charset="0"/>
              </a:rPr>
              <a:t>Double touch</a:t>
            </a:r>
          </a:p>
          <a:p>
            <a:pPr lvl="1">
              <a:lnSpc>
                <a:spcPct val="110000"/>
              </a:lnSpc>
            </a:pPr>
            <a:r>
              <a:rPr lang="en-GB">
                <a:solidFill>
                  <a:schemeClr val="accent4"/>
                </a:solidFill>
                <a:latin typeface="Work Sans" pitchFamily="2" charset="0"/>
              </a:rPr>
              <a:t>Receiving team positions</a:t>
            </a:r>
          </a:p>
          <a:p>
            <a:pPr marL="228600" lvl="1">
              <a:lnSpc>
                <a:spcPct val="110000"/>
              </a:lnSpc>
              <a:spcBef>
                <a:spcPts val="1000"/>
              </a:spcBef>
            </a:pPr>
            <a:r>
              <a:rPr lang="en-GB" sz="2800">
                <a:solidFill>
                  <a:schemeClr val="accent4"/>
                </a:solidFill>
                <a:latin typeface="Work Sans" pitchFamily="2" charset="0"/>
              </a:rPr>
              <a:t>Remember</a:t>
            </a:r>
          </a:p>
          <a:p>
            <a:pPr marL="685800" lvl="2">
              <a:lnSpc>
                <a:spcPct val="110000"/>
              </a:lnSpc>
              <a:spcBef>
                <a:spcPts val="1000"/>
              </a:spcBef>
            </a:pPr>
            <a:r>
              <a:rPr lang="en-GB" sz="2400">
                <a:solidFill>
                  <a:schemeClr val="accent4"/>
                </a:solidFill>
                <a:latin typeface="Work Sans" pitchFamily="2" charset="0"/>
              </a:rPr>
              <a:t>Only work with the official rules communicated today</a:t>
            </a:r>
          </a:p>
          <a:p>
            <a:pPr>
              <a:lnSpc>
                <a:spcPct val="110000"/>
              </a:lnSpc>
            </a:pPr>
            <a:endParaRPr lang="en-GB">
              <a:solidFill>
                <a:schemeClr val="accent4"/>
              </a:solidFill>
              <a:latin typeface="Work Sans" pitchFamily="2" charset="0"/>
            </a:endParaRPr>
          </a:p>
          <a:p>
            <a:pPr>
              <a:lnSpc>
                <a:spcPct val="110000"/>
              </a:lnSpc>
            </a:pPr>
            <a:endParaRPr lang="en-GB">
              <a:solidFill>
                <a:schemeClr val="accent4"/>
              </a:solidFill>
              <a:latin typeface="Work Sans" pitchFamily="2" charset="0"/>
            </a:endParaRPr>
          </a:p>
          <a:p>
            <a:pPr lvl="1">
              <a:lnSpc>
                <a:spcPct val="110000"/>
              </a:lnSpc>
            </a:pPr>
            <a:endParaRPr lang="en-GB">
              <a:solidFill>
                <a:schemeClr val="accent4"/>
              </a:solidFill>
              <a:latin typeface="Work Sans" pitchFamily="2" charset="0"/>
            </a:endParaRPr>
          </a:p>
        </p:txBody>
      </p:sp>
    </p:spTree>
    <p:extLst>
      <p:ext uri="{BB962C8B-B14F-4D97-AF65-F5344CB8AC3E}">
        <p14:creationId xmlns:p14="http://schemas.microsoft.com/office/powerpoint/2010/main" val="100051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BB7A88-7549-D370-E522-8378DAC27234}"/>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BA56580F-A39C-2E93-0EE9-846274E9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2CDDFD1-A511-EE3B-D33D-24FC7FF0A5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Screening – why the change</a:t>
            </a:r>
          </a:p>
        </p:txBody>
      </p:sp>
      <p:sp>
        <p:nvSpPr>
          <p:cNvPr id="8" name="Content Placeholder 2">
            <a:extLst>
              <a:ext uri="{FF2B5EF4-FFF2-40B4-BE49-F238E27FC236}">
                <a16:creationId xmlns:a16="http://schemas.microsoft.com/office/drawing/2014/main" id="{F46E117C-4B8B-A3BB-1349-529F9E7EBCC0}"/>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AIM: To enhance fair play by restricting the serving team players’ ability to raise arms above head height until the ball crosses the net.</a:t>
            </a:r>
          </a:p>
          <a:p>
            <a:pPr>
              <a:lnSpc>
                <a:spcPct val="110000"/>
              </a:lnSpc>
            </a:pPr>
            <a:endParaRPr lang="en-GB" sz="2400">
              <a:solidFill>
                <a:schemeClr val="accent4"/>
              </a:solidFill>
              <a:latin typeface="Work Sans" pitchFamily="2" charset="0"/>
            </a:endParaRPr>
          </a:p>
          <a:p>
            <a:pPr>
              <a:lnSpc>
                <a:spcPct val="110000"/>
              </a:lnSpc>
            </a:pPr>
            <a:r>
              <a:rPr lang="en-GB" sz="2400">
                <a:solidFill>
                  <a:schemeClr val="accent4"/>
                </a:solidFill>
                <a:latin typeface="Work Sans" pitchFamily="2" charset="0"/>
              </a:rPr>
              <a:t>Over last few years we have seen an increase in tactics and techniques to hide the server and the flightpath of the ball. This is providing an unfair advantage over their opponents.</a:t>
            </a:r>
          </a:p>
          <a:p>
            <a:pPr>
              <a:lnSpc>
                <a:spcPct val="110000"/>
              </a:lnSpc>
            </a:pPr>
            <a:r>
              <a:rPr lang="en-GB" sz="2400">
                <a:solidFill>
                  <a:schemeClr val="accent4"/>
                </a:solidFill>
                <a:latin typeface="Work Sans" pitchFamily="2" charset="0"/>
              </a:rPr>
              <a:t>Hence the attempt through modifying the Rules and reinforcing instructions in the Refereeing Guidelines to eliminate this behaviour and resume fairness in the game.</a:t>
            </a:r>
          </a:p>
          <a:p>
            <a:pPr>
              <a:lnSpc>
                <a:spcPct val="110000"/>
              </a:lnSpc>
            </a:pPr>
            <a:endParaRPr lang="en-GB">
              <a:solidFill>
                <a:schemeClr val="accent4"/>
              </a:solidFill>
              <a:latin typeface="Work Sans" pitchFamily="2" charset="0"/>
            </a:endParaRPr>
          </a:p>
          <a:p>
            <a:pPr>
              <a:lnSpc>
                <a:spcPct val="110000"/>
              </a:lnSpc>
            </a:pPr>
            <a:endParaRPr lang="en-GB">
              <a:solidFill>
                <a:schemeClr val="accent4"/>
              </a:solidFill>
              <a:latin typeface="Work Sans" pitchFamily="2" charset="0"/>
            </a:endParaRPr>
          </a:p>
          <a:p>
            <a:pPr lvl="1">
              <a:lnSpc>
                <a:spcPct val="110000"/>
              </a:lnSpc>
            </a:pPr>
            <a:endParaRPr lang="en-GB">
              <a:solidFill>
                <a:schemeClr val="accent4"/>
              </a:solidFill>
              <a:latin typeface="Work Sans" pitchFamily="2" charset="0"/>
            </a:endParaRPr>
          </a:p>
        </p:txBody>
      </p:sp>
    </p:spTree>
    <p:extLst>
      <p:ext uri="{BB962C8B-B14F-4D97-AF65-F5344CB8AC3E}">
        <p14:creationId xmlns:p14="http://schemas.microsoft.com/office/powerpoint/2010/main" val="702667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49AD1C-5FB0-2B50-D30D-9D04140EE98A}"/>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BA3899AA-1637-2546-449D-533CB6144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1C0D4A5-C588-014F-1E0A-9BEF21D77AD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Screening – extract from Guidelines</a:t>
            </a:r>
          </a:p>
        </p:txBody>
      </p:sp>
      <p:sp>
        <p:nvSpPr>
          <p:cNvPr id="8" name="Content Placeholder 2">
            <a:extLst>
              <a:ext uri="{FF2B5EF4-FFF2-40B4-BE49-F238E27FC236}">
                <a16:creationId xmlns:a16="http://schemas.microsoft.com/office/drawing/2014/main" id="{6C53CC13-BB7C-19FC-4540-E0849039ECAB}"/>
              </a:ext>
            </a:extLst>
          </p:cNvPr>
          <p:cNvSpPr>
            <a:spLocks noGrp="1"/>
          </p:cNvSpPr>
          <p:nvPr>
            <p:ph idx="1"/>
          </p:nvPr>
        </p:nvSpPr>
        <p:spPr>
          <a:xfrm>
            <a:off x="838200" y="1825624"/>
            <a:ext cx="10515600" cy="4708525"/>
          </a:xfrm>
        </p:spPr>
        <p:txBody>
          <a:bodyPr>
            <a:normAutofit fontScale="62500" lnSpcReduction="20000"/>
          </a:bodyPr>
          <a:lstStyle/>
          <a:p>
            <a:pPr>
              <a:lnSpc>
                <a:spcPct val="110000"/>
              </a:lnSpc>
            </a:pPr>
            <a:r>
              <a:rPr lang="en-GB">
                <a:solidFill>
                  <a:schemeClr val="accent4"/>
                </a:solidFill>
                <a:latin typeface="Work Sans" pitchFamily="2" charset="0"/>
              </a:rPr>
              <a:t>The 1st referee should pay attention to screening during the execution of the service when a player or group of players of the serving team, waving arms, jumping or moving sideways or by standing grouped, </a:t>
            </a:r>
            <a:r>
              <a:rPr lang="en-GB">
                <a:solidFill>
                  <a:srgbClr val="FF0000"/>
                </a:solidFill>
                <a:latin typeface="Work Sans" pitchFamily="2" charset="0"/>
              </a:rPr>
              <a:t>prevent their opponent from seeing the server and flight path of the ball until the ball crosses the vertical plane of the net</a:t>
            </a:r>
            <a:r>
              <a:rPr lang="en-GB">
                <a:solidFill>
                  <a:schemeClr val="accent4"/>
                </a:solidFill>
                <a:latin typeface="Work Sans" pitchFamily="2" charset="0"/>
              </a:rPr>
              <a:t>. So, if the served ball can be seen clearly throughout its path, until it crosses the net to the opponent, it cannot be considered as a screen. Referees must be more zealous in taking care of the teams' intentions to create a screen and prevent, from the beginning of the game, that the teams abuse the screening rule with the excuse of "tactical strategy." </a:t>
            </a:r>
          </a:p>
          <a:p>
            <a:pPr>
              <a:lnSpc>
                <a:spcPct val="110000"/>
              </a:lnSpc>
            </a:pPr>
            <a:r>
              <a:rPr lang="en-GB">
                <a:solidFill>
                  <a:schemeClr val="accent4"/>
                </a:solidFill>
                <a:latin typeface="Work Sans" pitchFamily="2" charset="0"/>
              </a:rPr>
              <a:t>Therefore, when a team is CLEARLY GROUPED with the intention of screening, or players are standing with hands above head height (they may, however, protect their heads for safety reasons but must not raise their hands above the head), the referee can indicate this to the serving team, by blowing his/her whistle, to separate the players, and, if they do not do so, the 1st referee MUST CALL THE SCREEN after the service.</a:t>
            </a:r>
          </a:p>
          <a:p>
            <a:pPr>
              <a:lnSpc>
                <a:spcPct val="110000"/>
              </a:lnSpc>
            </a:pPr>
            <a:r>
              <a:rPr lang="en-GB">
                <a:solidFill>
                  <a:schemeClr val="accent4"/>
                </a:solidFill>
                <a:latin typeface="Work Sans" pitchFamily="2" charset="0"/>
              </a:rPr>
              <a:t>It is necessary that ALL referees apply these instructions from the beginning of the matches, to reverse this trend that affects the fair play. </a:t>
            </a:r>
          </a:p>
          <a:p>
            <a:pPr>
              <a:lnSpc>
                <a:spcPct val="110000"/>
              </a:lnSpc>
            </a:pPr>
            <a:endParaRPr lang="en-GB">
              <a:solidFill>
                <a:schemeClr val="accent4"/>
              </a:solidFill>
              <a:latin typeface="Work Sans" pitchFamily="2" charset="0"/>
            </a:endParaRPr>
          </a:p>
          <a:p>
            <a:pPr>
              <a:lnSpc>
                <a:spcPct val="110000"/>
              </a:lnSpc>
            </a:pPr>
            <a:endParaRPr lang="en-GB">
              <a:solidFill>
                <a:schemeClr val="accent4"/>
              </a:solidFill>
              <a:latin typeface="Work Sans" pitchFamily="2" charset="0"/>
            </a:endParaRPr>
          </a:p>
          <a:p>
            <a:pPr lvl="1">
              <a:lnSpc>
                <a:spcPct val="110000"/>
              </a:lnSpc>
            </a:pPr>
            <a:endParaRPr lang="en-GB">
              <a:solidFill>
                <a:schemeClr val="accent4"/>
              </a:solidFill>
              <a:latin typeface="Work Sans" pitchFamily="2" charset="0"/>
            </a:endParaRPr>
          </a:p>
        </p:txBody>
      </p:sp>
    </p:spTree>
    <p:extLst>
      <p:ext uri="{BB962C8B-B14F-4D97-AF65-F5344CB8AC3E}">
        <p14:creationId xmlns:p14="http://schemas.microsoft.com/office/powerpoint/2010/main" val="3488794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AE7462-58F7-1F02-DC51-87F6621090EA}"/>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CAD8F70F-86ED-BCFE-2500-C982C6334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F3C0F78-726B-EB00-5611-40CA1811BA4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Screening - the ruling</a:t>
            </a:r>
          </a:p>
        </p:txBody>
      </p:sp>
      <p:sp>
        <p:nvSpPr>
          <p:cNvPr id="8" name="Content Placeholder 2">
            <a:extLst>
              <a:ext uri="{FF2B5EF4-FFF2-40B4-BE49-F238E27FC236}">
                <a16:creationId xmlns:a16="http://schemas.microsoft.com/office/drawing/2014/main" id="{59C6865D-40EC-CE0A-26D4-8F752A13D04A}"/>
              </a:ext>
            </a:extLst>
          </p:cNvPr>
          <p:cNvSpPr>
            <a:spLocks noGrp="1"/>
          </p:cNvSpPr>
          <p:nvPr>
            <p:ph idx="1"/>
          </p:nvPr>
        </p:nvSpPr>
        <p:spPr>
          <a:xfrm>
            <a:off x="838200" y="1825624"/>
            <a:ext cx="10515600" cy="4708525"/>
          </a:xfrm>
        </p:spPr>
        <p:txBody>
          <a:bodyPr>
            <a:normAutofit fontScale="85000" lnSpcReduction="20000"/>
          </a:bodyPr>
          <a:lstStyle/>
          <a:p>
            <a:pPr>
              <a:lnSpc>
                <a:spcPct val="110000"/>
              </a:lnSpc>
            </a:pPr>
            <a:r>
              <a:rPr lang="en-GB" sz="2800">
                <a:solidFill>
                  <a:schemeClr val="accent4"/>
                </a:solidFill>
                <a:latin typeface="Work Sans" pitchFamily="2" charset="0"/>
              </a:rPr>
              <a:t>Referees should not search for faults.</a:t>
            </a:r>
          </a:p>
          <a:p>
            <a:pPr>
              <a:lnSpc>
                <a:spcPct val="110000"/>
              </a:lnSpc>
            </a:pPr>
            <a:r>
              <a:rPr lang="en-GB" sz="2800">
                <a:solidFill>
                  <a:schemeClr val="accent4"/>
                </a:solidFill>
                <a:latin typeface="Work Sans" pitchFamily="2" charset="0"/>
              </a:rPr>
              <a:t>While the purpose of the rule is to prevent screening, the 1st referee has the duty to advise the player/ team to lower hands. It should not be assumed that an instruction to the Team captain at the toss will be passed on to the team mates.</a:t>
            </a:r>
          </a:p>
          <a:p>
            <a:pPr>
              <a:lnSpc>
                <a:spcPct val="110000"/>
              </a:lnSpc>
            </a:pPr>
            <a:r>
              <a:rPr lang="en-GB" sz="2800">
                <a:solidFill>
                  <a:schemeClr val="accent4"/>
                </a:solidFill>
                <a:latin typeface="Work Sans" pitchFamily="2" charset="0"/>
              </a:rPr>
              <a:t>In the example, the player was obviously confused. 1st referees should manage such situations partly as an educator, at the introduction of a new rule.</a:t>
            </a:r>
          </a:p>
          <a:p>
            <a:pPr>
              <a:lnSpc>
                <a:spcPct val="110000"/>
              </a:lnSpc>
            </a:pPr>
            <a:r>
              <a:rPr lang="en-GB" sz="2800">
                <a:solidFill>
                  <a:schemeClr val="accent4"/>
                </a:solidFill>
                <a:latin typeface="Work Sans" pitchFamily="2" charset="0"/>
              </a:rPr>
              <a:t>Hence, a quiet instruction to the player would have been the best solution, avoiding an overly strict application (in 2nd situation player did not seem to raise hands), a potentially critical point to opponents and confused players and spectators.</a:t>
            </a:r>
          </a:p>
        </p:txBody>
      </p:sp>
    </p:spTree>
    <p:extLst>
      <p:ext uri="{BB962C8B-B14F-4D97-AF65-F5344CB8AC3E}">
        <p14:creationId xmlns:p14="http://schemas.microsoft.com/office/powerpoint/2010/main" val="302680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BE9D0F-8CD0-5BA7-EE7D-8ACAE8786CB8}"/>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196BB961-B5D8-13E5-9030-1EEB1F7A5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E721924E-2866-CE00-8792-51A24219868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Screening - Explanation</a:t>
            </a:r>
          </a:p>
        </p:txBody>
      </p:sp>
      <p:sp>
        <p:nvSpPr>
          <p:cNvPr id="8" name="Content Placeholder 2">
            <a:extLst>
              <a:ext uri="{FF2B5EF4-FFF2-40B4-BE49-F238E27FC236}">
                <a16:creationId xmlns:a16="http://schemas.microsoft.com/office/drawing/2014/main" id="{F9B617E4-3C69-5A14-570B-BC9F9FFE059C}"/>
              </a:ext>
            </a:extLst>
          </p:cNvPr>
          <p:cNvSpPr>
            <a:spLocks noGrp="1"/>
          </p:cNvSpPr>
          <p:nvPr>
            <p:ph idx="1"/>
          </p:nvPr>
        </p:nvSpPr>
        <p:spPr>
          <a:xfrm>
            <a:off x="574432" y="1825624"/>
            <a:ext cx="4876799" cy="4708525"/>
          </a:xfrm>
        </p:spPr>
        <p:txBody>
          <a:bodyPr>
            <a:normAutofit/>
          </a:bodyPr>
          <a:lstStyle/>
          <a:p>
            <a:pPr marL="0" indent="0">
              <a:lnSpc>
                <a:spcPct val="100000"/>
              </a:lnSpc>
              <a:buNone/>
            </a:pPr>
            <a:r>
              <a:rPr lang="en-GB" sz="1600">
                <a:solidFill>
                  <a:schemeClr val="accent4"/>
                </a:solidFill>
                <a:latin typeface="Work Sans" pitchFamily="2" charset="0"/>
              </a:rPr>
              <a:t>Remember, the purpose of this rule modification is to ENHANCE FAIR PLAY: Players can still protect the back of their head by placing hands behind their head, but they may NOT raise hands above their head until the ball has passed the net plane.</a:t>
            </a:r>
          </a:p>
          <a:p>
            <a:pPr>
              <a:lnSpc>
                <a:spcPct val="100000"/>
              </a:lnSpc>
            </a:pPr>
            <a:endParaRPr lang="en-GB" sz="1600">
              <a:solidFill>
                <a:schemeClr val="accent4"/>
              </a:solidFill>
              <a:latin typeface="Work Sans" pitchFamily="2" charset="0"/>
            </a:endParaRPr>
          </a:p>
          <a:p>
            <a:pPr marL="0" indent="0">
              <a:lnSpc>
                <a:spcPct val="100000"/>
              </a:lnSpc>
              <a:buNone/>
            </a:pPr>
            <a:r>
              <a:rPr lang="en-GB" sz="1600">
                <a:solidFill>
                  <a:schemeClr val="accent4"/>
                </a:solidFill>
                <a:latin typeface="Work Sans" pitchFamily="2" charset="0"/>
              </a:rPr>
              <a:t>This will apply even if they are not grouped in a “screening” position.</a:t>
            </a:r>
          </a:p>
          <a:p>
            <a:pPr>
              <a:lnSpc>
                <a:spcPct val="100000"/>
              </a:lnSpc>
            </a:pPr>
            <a:endParaRPr lang="en-GB" sz="1600">
              <a:solidFill>
                <a:schemeClr val="accent4"/>
              </a:solidFill>
              <a:latin typeface="Work Sans" pitchFamily="2" charset="0"/>
            </a:endParaRPr>
          </a:p>
          <a:p>
            <a:pPr marL="0" indent="0">
              <a:lnSpc>
                <a:spcPct val="100000"/>
              </a:lnSpc>
              <a:buNone/>
            </a:pPr>
            <a:r>
              <a:rPr lang="en-GB" sz="1600">
                <a:solidFill>
                  <a:schemeClr val="accent4"/>
                </a:solidFill>
                <a:latin typeface="Work Sans" pitchFamily="2" charset="0"/>
              </a:rPr>
              <a:t>e.g. There is no reason why a player in position 5 or 6 should be standing with hands raised above their head.</a:t>
            </a:r>
          </a:p>
        </p:txBody>
      </p:sp>
      <p:sp>
        <p:nvSpPr>
          <p:cNvPr id="2" name="Content Placeholder 2">
            <a:extLst>
              <a:ext uri="{FF2B5EF4-FFF2-40B4-BE49-F238E27FC236}">
                <a16:creationId xmlns:a16="http://schemas.microsoft.com/office/drawing/2014/main" id="{70459D7B-9B37-8CBE-8969-5D2715270114}"/>
              </a:ext>
            </a:extLst>
          </p:cNvPr>
          <p:cNvSpPr txBox="1">
            <a:spLocks/>
          </p:cNvSpPr>
          <p:nvPr/>
        </p:nvSpPr>
        <p:spPr>
          <a:xfrm>
            <a:off x="6096000" y="1825623"/>
            <a:ext cx="5782408" cy="4708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a:solidFill>
                  <a:schemeClr val="accent4"/>
                </a:solidFill>
                <a:latin typeface="Work Sans" pitchFamily="2" charset="0"/>
              </a:rPr>
              <a:t>There was never a restriction on referees advising teams that they were in danger of screening, so that this rule reinforcing the 1st referee’s ability to manage the match in this way should be welcome and allow fewer unexplained interruptions to play or deliberate screening actions</a:t>
            </a:r>
          </a:p>
          <a:p>
            <a:pPr>
              <a:lnSpc>
                <a:spcPct val="100000"/>
              </a:lnSpc>
            </a:pPr>
            <a:endParaRPr lang="en-GB" sz="1600">
              <a:solidFill>
                <a:schemeClr val="accent4"/>
              </a:solidFill>
              <a:latin typeface="Work Sans" pitchFamily="2" charset="0"/>
            </a:endParaRPr>
          </a:p>
          <a:p>
            <a:pPr marL="0" indent="0">
              <a:lnSpc>
                <a:spcPct val="100000"/>
              </a:lnSpc>
              <a:buNone/>
            </a:pPr>
            <a:r>
              <a:rPr lang="en-GB" sz="1600">
                <a:solidFill>
                  <a:schemeClr val="accent4"/>
                </a:solidFill>
                <a:latin typeface="Work Sans" pitchFamily="2" charset="0"/>
              </a:rPr>
              <a:t>Note that this is ADDITIONAL to the existing screen rules.</a:t>
            </a:r>
          </a:p>
          <a:p>
            <a:pPr>
              <a:lnSpc>
                <a:spcPct val="100000"/>
              </a:lnSpc>
            </a:pPr>
            <a:endParaRPr lang="en-GB" sz="1600">
              <a:solidFill>
                <a:schemeClr val="accent4"/>
              </a:solidFill>
              <a:latin typeface="Work Sans" pitchFamily="2" charset="0"/>
            </a:endParaRPr>
          </a:p>
          <a:p>
            <a:pPr marL="0" indent="0">
              <a:lnSpc>
                <a:spcPct val="100000"/>
              </a:lnSpc>
              <a:buNone/>
            </a:pPr>
            <a:r>
              <a:rPr lang="en-GB" sz="1600">
                <a:solidFill>
                  <a:schemeClr val="accent4"/>
                </a:solidFill>
                <a:latin typeface="Work Sans" pitchFamily="2" charset="0"/>
              </a:rPr>
              <a:t>Note: Should the served ball pass to the side of loosely grouped players without raised hands, or players who are simply switching positions, the receiver will be able to see the ball right from the service hit. This would not be a screen.</a:t>
            </a:r>
          </a:p>
        </p:txBody>
      </p:sp>
      <p:sp>
        <p:nvSpPr>
          <p:cNvPr id="17" name="Arrow: Left-Right 16">
            <a:extLst>
              <a:ext uri="{FF2B5EF4-FFF2-40B4-BE49-F238E27FC236}">
                <a16:creationId xmlns:a16="http://schemas.microsoft.com/office/drawing/2014/main" id="{D6539168-934A-DA3B-CF2E-C4EF409310ED}"/>
              </a:ext>
            </a:extLst>
          </p:cNvPr>
          <p:cNvSpPr/>
          <p:nvPr/>
        </p:nvSpPr>
        <p:spPr>
          <a:xfrm>
            <a:off x="5486400" y="2373922"/>
            <a:ext cx="574430" cy="35169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Left-Right 17">
            <a:extLst>
              <a:ext uri="{FF2B5EF4-FFF2-40B4-BE49-F238E27FC236}">
                <a16:creationId xmlns:a16="http://schemas.microsoft.com/office/drawing/2014/main" id="{AA223F5D-55D6-2729-2B13-5C7EB6BCA111}"/>
              </a:ext>
            </a:extLst>
          </p:cNvPr>
          <p:cNvSpPr/>
          <p:nvPr/>
        </p:nvSpPr>
        <p:spPr>
          <a:xfrm>
            <a:off x="5486400" y="3857867"/>
            <a:ext cx="574430" cy="35169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Right 18">
            <a:extLst>
              <a:ext uri="{FF2B5EF4-FFF2-40B4-BE49-F238E27FC236}">
                <a16:creationId xmlns:a16="http://schemas.microsoft.com/office/drawing/2014/main" id="{347CC142-1131-53FD-D350-0825BB422346}"/>
              </a:ext>
            </a:extLst>
          </p:cNvPr>
          <p:cNvSpPr/>
          <p:nvPr/>
        </p:nvSpPr>
        <p:spPr>
          <a:xfrm>
            <a:off x="5486400" y="5074136"/>
            <a:ext cx="574430" cy="35169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3867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6A828D-447E-2F03-8813-A34B9B404550}"/>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FC28CCEB-CA97-55F9-49BD-3482940B3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0DF7C175-EB24-71FA-A4FB-156C69BB260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Ball past the post – why the change</a:t>
            </a:r>
          </a:p>
        </p:txBody>
      </p:sp>
      <p:sp>
        <p:nvSpPr>
          <p:cNvPr id="8" name="Content Placeholder 2">
            <a:extLst>
              <a:ext uri="{FF2B5EF4-FFF2-40B4-BE49-F238E27FC236}">
                <a16:creationId xmlns:a16="http://schemas.microsoft.com/office/drawing/2014/main" id="{A5599256-BA39-8F07-3BF1-741C5ABF2564}"/>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AIM: Clarification of Rules 10.1.2, 10.1.2.1, 10.1.2.2, 10.1.2.3</a:t>
            </a:r>
          </a:p>
          <a:p>
            <a:endParaRPr lang="en-GB" sz="2400">
              <a:solidFill>
                <a:schemeClr val="accent4"/>
              </a:solidFill>
              <a:latin typeface="Work Sans" pitchFamily="2" charset="0"/>
            </a:endParaRPr>
          </a:p>
          <a:p>
            <a:r>
              <a:rPr lang="en-GB" sz="2400">
                <a:solidFill>
                  <a:schemeClr val="accent4"/>
                </a:solidFill>
                <a:latin typeface="Work Sans" pitchFamily="2" charset="0"/>
              </a:rPr>
              <a:t>Until now, when a ball was sent to the opponent free zone, the 1st referee had to wait until the ball was finally out of play before whistling the end of the rally – even if there was no chance for the ball to be played through the crossing space.</a:t>
            </a:r>
          </a:p>
          <a:p>
            <a:r>
              <a:rPr lang="en-GB" sz="2400">
                <a:solidFill>
                  <a:schemeClr val="accent4"/>
                </a:solidFill>
                <a:latin typeface="Work Sans" pitchFamily="2" charset="0"/>
              </a:rPr>
              <a:t>This made little sense.</a:t>
            </a:r>
          </a:p>
          <a:p>
            <a:r>
              <a:rPr lang="en-GB" sz="2400">
                <a:solidFill>
                  <a:schemeClr val="accent4"/>
                </a:solidFill>
                <a:latin typeface="Work Sans" pitchFamily="2" charset="0"/>
              </a:rPr>
              <a:t>So, the modification to the wording of this rules is designed to allow a common-sense approach by the 1st referee to whistle earlier in the rally and speed up the game.</a:t>
            </a:r>
          </a:p>
        </p:txBody>
      </p:sp>
    </p:spTree>
    <p:extLst>
      <p:ext uri="{BB962C8B-B14F-4D97-AF65-F5344CB8AC3E}">
        <p14:creationId xmlns:p14="http://schemas.microsoft.com/office/powerpoint/2010/main" val="3162111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4C3890-505A-E87D-0F66-369C54CC816A}"/>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0A8B09BD-1FF1-338F-B994-FCC5C2F61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583DBA58-0352-DA02-716C-487297CCE87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Ball past the post – the ruling</a:t>
            </a:r>
          </a:p>
        </p:txBody>
      </p:sp>
      <p:sp>
        <p:nvSpPr>
          <p:cNvPr id="8" name="Content Placeholder 2">
            <a:extLst>
              <a:ext uri="{FF2B5EF4-FFF2-40B4-BE49-F238E27FC236}">
                <a16:creationId xmlns:a16="http://schemas.microsoft.com/office/drawing/2014/main" id="{F86621FB-91D4-62CB-3413-2489C39BCA4C}"/>
              </a:ext>
            </a:extLst>
          </p:cNvPr>
          <p:cNvSpPr>
            <a:spLocks noGrp="1"/>
          </p:cNvSpPr>
          <p:nvPr>
            <p:ph idx="1"/>
          </p:nvPr>
        </p:nvSpPr>
        <p:spPr>
          <a:xfrm>
            <a:off x="838200" y="1825624"/>
            <a:ext cx="10515600" cy="4708525"/>
          </a:xfrm>
        </p:spPr>
        <p:txBody>
          <a:bodyPr>
            <a:normAutofit lnSpcReduction="10000"/>
          </a:bodyPr>
          <a:lstStyle/>
          <a:p>
            <a:r>
              <a:rPr lang="en-GB" sz="2400">
                <a:solidFill>
                  <a:schemeClr val="accent4"/>
                </a:solidFill>
                <a:latin typeface="Work Sans" pitchFamily="2" charset="0"/>
              </a:rPr>
              <a:t>The ball, coming from the </a:t>
            </a:r>
            <a:r>
              <a:rPr lang="en-GB" sz="2400">
                <a:solidFill>
                  <a:srgbClr val="FF0000"/>
                </a:solidFill>
                <a:latin typeface="Work Sans" pitchFamily="2" charset="0"/>
              </a:rPr>
              <a:t>first hit of the team</a:t>
            </a:r>
            <a:r>
              <a:rPr lang="en-GB" sz="2400">
                <a:solidFill>
                  <a:schemeClr val="accent4"/>
                </a:solidFill>
                <a:latin typeface="Work Sans" pitchFamily="2" charset="0"/>
              </a:rPr>
              <a:t>, that has crossed the net plane to the opponent's free zone totally or partly through the external space, may be played back, within the team hits, provided that: </a:t>
            </a:r>
          </a:p>
          <a:p>
            <a:r>
              <a:rPr lang="en-GB" sz="2400">
                <a:solidFill>
                  <a:schemeClr val="accent4"/>
                </a:solidFill>
                <a:latin typeface="Work Sans" pitchFamily="2" charset="0"/>
              </a:rPr>
              <a:t>10.1.2.1 the opponent's court is not touched by the player (except Rule 11.2.2.1)</a:t>
            </a:r>
          </a:p>
          <a:p>
            <a:r>
              <a:rPr lang="en-GB" sz="2400">
                <a:solidFill>
                  <a:schemeClr val="accent4"/>
                </a:solidFill>
                <a:latin typeface="Work Sans" pitchFamily="2" charset="0"/>
              </a:rPr>
              <a:t>10.1.2.2 the ball, when played back, crosses the net plane again totally  or partly through the external space on the same side of the court ‐ </a:t>
            </a:r>
            <a:r>
              <a:rPr lang="en-GB" sz="2400">
                <a:solidFill>
                  <a:srgbClr val="FF0000"/>
                </a:solidFill>
                <a:latin typeface="Work Sans" pitchFamily="2" charset="0"/>
              </a:rPr>
              <a:t>if not, it  becomes ball out. </a:t>
            </a:r>
            <a:r>
              <a:rPr lang="en-GB" sz="2400">
                <a:solidFill>
                  <a:schemeClr val="accent4"/>
                </a:solidFill>
                <a:latin typeface="Work Sans" pitchFamily="2" charset="0"/>
              </a:rPr>
              <a:t>The opponent team may not prevent such action;</a:t>
            </a:r>
          </a:p>
          <a:p>
            <a:r>
              <a:rPr lang="en-GB" sz="2400">
                <a:solidFill>
                  <a:schemeClr val="accent4"/>
                </a:solidFill>
                <a:latin typeface="Work Sans" pitchFamily="2" charset="0"/>
              </a:rPr>
              <a:t>10.1.2.3 the ball, sent to the opponent's free zone totally or partly through the external space, which has come from the </a:t>
            </a:r>
            <a:r>
              <a:rPr lang="en-GB" sz="2400">
                <a:solidFill>
                  <a:srgbClr val="FF0000"/>
                </a:solidFill>
                <a:latin typeface="Work Sans" pitchFamily="2" charset="0"/>
              </a:rPr>
              <a:t>second or third hit of the team</a:t>
            </a:r>
            <a:r>
              <a:rPr lang="en-GB" sz="2400">
                <a:solidFill>
                  <a:schemeClr val="accent4"/>
                </a:solidFill>
                <a:latin typeface="Work Sans" pitchFamily="2" charset="0"/>
              </a:rPr>
              <a:t>, cannot be played back and will be  judged as ball OUT the moment it crosses the net plane.</a:t>
            </a:r>
          </a:p>
        </p:txBody>
      </p:sp>
    </p:spTree>
    <p:extLst>
      <p:ext uri="{BB962C8B-B14F-4D97-AF65-F5344CB8AC3E}">
        <p14:creationId xmlns:p14="http://schemas.microsoft.com/office/powerpoint/2010/main" val="1100930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6068D7-895A-BC94-F4EF-E9D24B14FA86}"/>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29D97515-49AA-2857-3B3E-807EF3D1C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DAA8618A-4F5D-8861-9922-DA9DF43D93E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Ball past the post – explanation</a:t>
            </a:r>
          </a:p>
        </p:txBody>
      </p:sp>
      <p:sp>
        <p:nvSpPr>
          <p:cNvPr id="8" name="Content Placeholder 2">
            <a:extLst>
              <a:ext uri="{FF2B5EF4-FFF2-40B4-BE49-F238E27FC236}">
                <a16:creationId xmlns:a16="http://schemas.microsoft.com/office/drawing/2014/main" id="{7F36D4D1-F477-F31F-EF16-B04E0B1DCCAB}"/>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As previously reported, it made little sense for the existing rule to allow the third hit in the opponent free zone, since it would be impossible for this hit to go to the opponent court through the crossing space. </a:t>
            </a:r>
          </a:p>
          <a:p>
            <a:endParaRPr lang="en-GB" sz="2400">
              <a:solidFill>
                <a:schemeClr val="accent4"/>
              </a:solidFill>
              <a:latin typeface="Work Sans" pitchFamily="2" charset="0"/>
            </a:endParaRPr>
          </a:p>
          <a:p>
            <a:r>
              <a:rPr lang="en-GB" sz="2400">
                <a:solidFill>
                  <a:schemeClr val="accent4"/>
                </a:solidFill>
                <a:latin typeface="Work Sans" pitchFamily="2" charset="0"/>
              </a:rPr>
              <a:t>The rewording of the rule allows the 1st referee to whistle the ball out of play and save valuable time and confusion during the match</a:t>
            </a:r>
          </a:p>
        </p:txBody>
      </p:sp>
    </p:spTree>
    <p:extLst>
      <p:ext uri="{BB962C8B-B14F-4D97-AF65-F5344CB8AC3E}">
        <p14:creationId xmlns:p14="http://schemas.microsoft.com/office/powerpoint/2010/main" val="254041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CC335F-2646-A245-FB84-2DAA83D3970C}"/>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F924CA1B-214B-B156-4FB4-A67E972AF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9BFA50C5-9EF9-C7C5-9C77-C25C1D58B2D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What does conflict management mean?​</a:t>
            </a:r>
          </a:p>
        </p:txBody>
      </p:sp>
      <p:sp>
        <p:nvSpPr>
          <p:cNvPr id="8" name="Content Placeholder 2">
            <a:extLst>
              <a:ext uri="{FF2B5EF4-FFF2-40B4-BE49-F238E27FC236}">
                <a16:creationId xmlns:a16="http://schemas.microsoft.com/office/drawing/2014/main" id="{304F5EF3-8081-798C-60EA-42540117EAF7}"/>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Conflict management is the process by which disputes are resolved, where negative results are minimized, and positive results are prioritized.</a:t>
            </a:r>
          </a:p>
          <a:p>
            <a:pPr>
              <a:lnSpc>
                <a:spcPct val="110000"/>
              </a:lnSpc>
            </a:pPr>
            <a:endParaRPr lang="en-GB" sz="2400">
              <a:solidFill>
                <a:schemeClr val="accent4"/>
              </a:solidFill>
              <a:latin typeface="Work Sans" pitchFamily="2" charset="0"/>
            </a:endParaRPr>
          </a:p>
          <a:p>
            <a:pPr>
              <a:lnSpc>
                <a:spcPct val="110000"/>
              </a:lnSpc>
            </a:pPr>
            <a:r>
              <a:rPr lang="en-GB" sz="2400">
                <a:solidFill>
                  <a:schemeClr val="accent4"/>
                </a:solidFill>
                <a:latin typeface="Work Sans" pitchFamily="2" charset="0"/>
              </a:rPr>
              <a:t>Conflict management and resolution is not about who is “right” and who is “wrong”, but about being able to overcome a dispute by providing the best possible outcome for all individuals involved. </a:t>
            </a:r>
          </a:p>
        </p:txBody>
      </p:sp>
    </p:spTree>
    <p:extLst>
      <p:ext uri="{BB962C8B-B14F-4D97-AF65-F5344CB8AC3E}">
        <p14:creationId xmlns:p14="http://schemas.microsoft.com/office/powerpoint/2010/main" val="1529061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C4DDB4-8AF1-C9F1-D92F-E46FCD550B0F}"/>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C888C352-7C48-A67A-4B9B-46ACF956E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6D1A352-F6B9-17BA-6B14-2DB2C0F5E68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Positions – why the change</a:t>
            </a:r>
          </a:p>
        </p:txBody>
      </p:sp>
      <p:sp>
        <p:nvSpPr>
          <p:cNvPr id="8" name="Content Placeholder 2">
            <a:extLst>
              <a:ext uri="{FF2B5EF4-FFF2-40B4-BE49-F238E27FC236}">
                <a16:creationId xmlns:a16="http://schemas.microsoft.com/office/drawing/2014/main" id="{E561DF62-E081-0E39-4ECB-E2DA557AE1B5}"/>
              </a:ext>
            </a:extLst>
          </p:cNvPr>
          <p:cNvSpPr>
            <a:spLocks noGrp="1"/>
          </p:cNvSpPr>
          <p:nvPr>
            <p:ph idx="1"/>
          </p:nvPr>
        </p:nvSpPr>
        <p:spPr>
          <a:xfrm>
            <a:off x="838200" y="1825624"/>
            <a:ext cx="10515600" cy="4708525"/>
          </a:xfrm>
        </p:spPr>
        <p:txBody>
          <a:bodyPr>
            <a:normAutofit lnSpcReduction="10000"/>
          </a:bodyPr>
          <a:lstStyle/>
          <a:p>
            <a:r>
              <a:rPr lang="en-GB" sz="2400">
                <a:solidFill>
                  <a:schemeClr val="accent4"/>
                </a:solidFill>
                <a:latin typeface="Work Sans" pitchFamily="2" charset="0"/>
              </a:rPr>
              <a:t>AIM: To strengthen the defence and provide longer rallies</a:t>
            </a:r>
          </a:p>
          <a:p>
            <a:endParaRPr lang="en-GB" sz="2400">
              <a:solidFill>
                <a:schemeClr val="accent4"/>
              </a:solidFill>
              <a:latin typeface="Work Sans" pitchFamily="2" charset="0"/>
            </a:endParaRPr>
          </a:p>
          <a:p>
            <a:r>
              <a:rPr lang="en-GB" sz="2400">
                <a:solidFill>
                  <a:schemeClr val="accent4"/>
                </a:solidFill>
                <a:latin typeface="Work Sans" pitchFamily="2" charset="0"/>
              </a:rPr>
              <a:t>When the game is analysed, it becomes clear that attack dominates defence, around 70%-30%.</a:t>
            </a:r>
          </a:p>
          <a:p>
            <a:r>
              <a:rPr lang="en-GB" sz="2400">
                <a:solidFill>
                  <a:schemeClr val="accent4"/>
                </a:solidFill>
                <a:latin typeface="Work Sans" pitchFamily="2" charset="0"/>
              </a:rPr>
              <a:t>This means that the game becomes a series of side outs, since the receiving team’s first attack is largely decisive, winning the rally.</a:t>
            </a:r>
          </a:p>
          <a:p>
            <a:r>
              <a:rPr lang="en-GB" sz="2400">
                <a:solidFill>
                  <a:schemeClr val="accent4"/>
                </a:solidFill>
                <a:latin typeface="Work Sans" pitchFamily="2" charset="0"/>
              </a:rPr>
              <a:t>In order to modify this pattern, it was felt necessary to give the serving team the opportunity to organise its defence earlier – and this might best be served by allowing more freedom in positioning at the service. </a:t>
            </a:r>
          </a:p>
          <a:p>
            <a:r>
              <a:rPr lang="en-GB" sz="2400">
                <a:solidFill>
                  <a:schemeClr val="accent4"/>
                </a:solidFill>
                <a:latin typeface="Work Sans" pitchFamily="2" charset="0"/>
              </a:rPr>
              <a:t>Note: the receiving team has in recent years been given more switching possibilities, hence this team will not benefit from further free movement of players.</a:t>
            </a:r>
          </a:p>
        </p:txBody>
      </p:sp>
    </p:spTree>
    <p:extLst>
      <p:ext uri="{BB962C8B-B14F-4D97-AF65-F5344CB8AC3E}">
        <p14:creationId xmlns:p14="http://schemas.microsoft.com/office/powerpoint/2010/main" val="3586116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8B8B1B-C3B9-5139-9D0F-3C9E49C62724}"/>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AC472687-905C-E032-2B2C-22DAEA4E6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AB5D9693-55C6-6AB6-2434-AE4A30F8C9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Positions – the ruling</a:t>
            </a:r>
          </a:p>
        </p:txBody>
      </p:sp>
      <p:sp>
        <p:nvSpPr>
          <p:cNvPr id="8" name="Content Placeholder 2">
            <a:extLst>
              <a:ext uri="{FF2B5EF4-FFF2-40B4-BE49-F238E27FC236}">
                <a16:creationId xmlns:a16="http://schemas.microsoft.com/office/drawing/2014/main" id="{06B517C6-F13A-AC20-0E6E-D3376B963D79}"/>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7.4 Positions (see Diagram D4)</a:t>
            </a:r>
          </a:p>
          <a:p>
            <a:r>
              <a:rPr lang="en-GB" sz="2400">
                <a:solidFill>
                  <a:schemeClr val="accent4"/>
                </a:solidFill>
                <a:latin typeface="Work Sans" pitchFamily="2" charset="0"/>
              </a:rPr>
              <a:t>At the moment the ball is hit by the server, each team must be positioned within its own court (except the server). </a:t>
            </a:r>
            <a:r>
              <a:rPr lang="en-GB" sz="2400">
                <a:solidFill>
                  <a:srgbClr val="FF0000"/>
                </a:solidFill>
                <a:latin typeface="Work Sans" pitchFamily="2" charset="0"/>
              </a:rPr>
              <a:t>The players of the receiving team must be in the rotational order at the service hit.</a:t>
            </a:r>
          </a:p>
          <a:p>
            <a:r>
              <a:rPr lang="en-GB" sz="2400">
                <a:solidFill>
                  <a:srgbClr val="FF0000"/>
                </a:solidFill>
                <a:latin typeface="Work Sans" pitchFamily="2" charset="0"/>
              </a:rPr>
              <a:t>The players of the serving team, however, are free to occupy any position at the service hit.</a:t>
            </a:r>
          </a:p>
          <a:p>
            <a:r>
              <a:rPr lang="en-GB" sz="2400">
                <a:solidFill>
                  <a:schemeClr val="accent4"/>
                </a:solidFill>
                <a:latin typeface="Work Sans" pitchFamily="2" charset="0"/>
              </a:rPr>
              <a:t>Note: Rules 7.4.1.1 – 7.4.3.2 remain unchanged.</a:t>
            </a:r>
          </a:p>
          <a:p>
            <a:r>
              <a:rPr lang="en-GB" sz="2400">
                <a:solidFill>
                  <a:srgbClr val="FF0000"/>
                </a:solidFill>
                <a:latin typeface="Work Sans" pitchFamily="2" charset="0"/>
              </a:rPr>
              <a:t>7.4.4  After the service hit, the players of both teams may move around and occupy any position on their court and the free zone.</a:t>
            </a:r>
          </a:p>
        </p:txBody>
      </p:sp>
    </p:spTree>
    <p:extLst>
      <p:ext uri="{BB962C8B-B14F-4D97-AF65-F5344CB8AC3E}">
        <p14:creationId xmlns:p14="http://schemas.microsoft.com/office/powerpoint/2010/main" val="2957937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BA3ADC-619B-1CEF-72ED-3E66CC033456}"/>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C545D09E-1A21-0E88-2C9F-F427628BD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3C7FA531-E8A7-58A4-4002-819F605A794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Positions – explanation</a:t>
            </a:r>
          </a:p>
        </p:txBody>
      </p:sp>
      <p:sp>
        <p:nvSpPr>
          <p:cNvPr id="8" name="Content Placeholder 2">
            <a:extLst>
              <a:ext uri="{FF2B5EF4-FFF2-40B4-BE49-F238E27FC236}">
                <a16:creationId xmlns:a16="http://schemas.microsoft.com/office/drawing/2014/main" id="{4E583CCF-5CD3-48E7-E55D-1055239D4F80}"/>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Remember, the purpose of the rule is to “strengthen the defence” – in other words, to give the serving team the opportunity to defend against the opponent first attack. </a:t>
            </a:r>
          </a:p>
          <a:p>
            <a:endParaRPr lang="en-GB" sz="2400">
              <a:solidFill>
                <a:schemeClr val="accent4"/>
              </a:solidFill>
              <a:latin typeface="Work Sans" pitchFamily="2" charset="0"/>
            </a:endParaRPr>
          </a:p>
          <a:p>
            <a:r>
              <a:rPr lang="en-GB" sz="2400">
                <a:solidFill>
                  <a:schemeClr val="accent4"/>
                </a:solidFill>
                <a:latin typeface="Work Sans" pitchFamily="2" charset="0"/>
              </a:rPr>
              <a:t>In this way, the attack-defence balance will shift away from the attacking side and there will be potentially fewer side outs. The serving team will be better prepared to defend against that first opponent attack.</a:t>
            </a:r>
          </a:p>
        </p:txBody>
      </p:sp>
    </p:spTree>
    <p:extLst>
      <p:ext uri="{BB962C8B-B14F-4D97-AF65-F5344CB8AC3E}">
        <p14:creationId xmlns:p14="http://schemas.microsoft.com/office/powerpoint/2010/main" val="1385514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141C21-A706-42D6-DD1E-D5DA11E4FC24}"/>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F4D48CB4-9C1E-6E6B-43E5-C79A16AF5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8C4C9B24-9F4A-2E52-1679-95B40770844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Additional updates</a:t>
            </a:r>
          </a:p>
        </p:txBody>
      </p:sp>
      <p:sp>
        <p:nvSpPr>
          <p:cNvPr id="8" name="Content Placeholder 2">
            <a:extLst>
              <a:ext uri="{FF2B5EF4-FFF2-40B4-BE49-F238E27FC236}">
                <a16:creationId xmlns:a16="http://schemas.microsoft.com/office/drawing/2014/main" id="{DA43A05A-CA03-29D0-8056-E23B64DFBC7E}"/>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Throughout the summer FIVB have continued trials regarding rule modifications / interpretations.</a:t>
            </a:r>
          </a:p>
          <a:p>
            <a:r>
              <a:rPr lang="en-GB" sz="2400">
                <a:solidFill>
                  <a:schemeClr val="accent4"/>
                </a:solidFill>
                <a:latin typeface="Work Sans" pitchFamily="2" charset="0"/>
              </a:rPr>
              <a:t>One rule modification and one new rule interpretation have subsequently been passed by the FIVB board and instructed by FIVB and then CEV for use within all competitions.</a:t>
            </a:r>
          </a:p>
          <a:p>
            <a:r>
              <a:rPr lang="en-GB" sz="2400">
                <a:solidFill>
                  <a:schemeClr val="accent4"/>
                </a:solidFill>
                <a:latin typeface="Work Sans" pitchFamily="2" charset="0"/>
              </a:rPr>
              <a:t>SV will follow these updates and as such from 2025 onwards there are modification to: </a:t>
            </a:r>
          </a:p>
          <a:p>
            <a:pPr lvl="1"/>
            <a:r>
              <a:rPr lang="en-GB">
                <a:solidFill>
                  <a:schemeClr val="accent4"/>
                </a:solidFill>
                <a:latin typeface="Work Sans" pitchFamily="2" charset="0"/>
              </a:rPr>
              <a:t>Out of rotation for the receiving team</a:t>
            </a:r>
          </a:p>
          <a:p>
            <a:pPr lvl="1"/>
            <a:r>
              <a:rPr lang="en-GB">
                <a:solidFill>
                  <a:schemeClr val="accent4"/>
                </a:solidFill>
                <a:latin typeface="Work Sans" pitchFamily="2" charset="0"/>
              </a:rPr>
              <a:t>Double Contact Interpretation </a:t>
            </a:r>
          </a:p>
        </p:txBody>
      </p:sp>
    </p:spTree>
    <p:extLst>
      <p:ext uri="{BB962C8B-B14F-4D97-AF65-F5344CB8AC3E}">
        <p14:creationId xmlns:p14="http://schemas.microsoft.com/office/powerpoint/2010/main" val="1350454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DE8339-FE2D-FE10-AEF6-61649EFAF490}"/>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5C190750-2367-FA25-4704-F14CC5322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FB32A2D8-1141-33EE-5FCF-F13EF7769F1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Out of rotation – receiving team</a:t>
            </a:r>
          </a:p>
        </p:txBody>
      </p:sp>
      <p:sp>
        <p:nvSpPr>
          <p:cNvPr id="8" name="Content Placeholder 2">
            <a:extLst>
              <a:ext uri="{FF2B5EF4-FFF2-40B4-BE49-F238E27FC236}">
                <a16:creationId xmlns:a16="http://schemas.microsoft.com/office/drawing/2014/main" id="{34730826-46A5-7A9E-0C6A-B67AFFAAFD2B}"/>
              </a:ext>
            </a:extLst>
          </p:cNvPr>
          <p:cNvSpPr>
            <a:spLocks noGrp="1"/>
          </p:cNvSpPr>
          <p:nvPr>
            <p:ph idx="1"/>
          </p:nvPr>
        </p:nvSpPr>
        <p:spPr>
          <a:xfrm>
            <a:off x="838200" y="1825624"/>
            <a:ext cx="10515600" cy="4708525"/>
          </a:xfrm>
        </p:spPr>
        <p:txBody>
          <a:bodyPr>
            <a:normAutofit/>
          </a:bodyPr>
          <a:lstStyle/>
          <a:p>
            <a:r>
              <a:rPr lang="en-GB" sz="2400">
                <a:solidFill>
                  <a:schemeClr val="accent4"/>
                </a:solidFill>
                <a:latin typeface="Work Sans" pitchFamily="2" charset="0"/>
              </a:rPr>
              <a:t>Expansion of the rule discussed earlier </a:t>
            </a:r>
          </a:p>
          <a:p>
            <a:r>
              <a:rPr lang="en-GB" sz="2400">
                <a:solidFill>
                  <a:schemeClr val="accent4"/>
                </a:solidFill>
                <a:latin typeface="Work Sans" pitchFamily="2" charset="0"/>
              </a:rPr>
              <a:t>Position of players in respect to each other remains the same</a:t>
            </a:r>
          </a:p>
          <a:p>
            <a:r>
              <a:rPr lang="en-GB" sz="2400">
                <a:solidFill>
                  <a:schemeClr val="accent4"/>
                </a:solidFill>
                <a:latin typeface="Work Sans" pitchFamily="2" charset="0"/>
              </a:rPr>
              <a:t>The determination of the player rotation occurs at the moment of the referee whistle</a:t>
            </a:r>
          </a:p>
          <a:p>
            <a:r>
              <a:rPr lang="en-GB" sz="2400">
                <a:solidFill>
                  <a:schemeClr val="accent4"/>
                </a:solidFill>
                <a:latin typeface="Work Sans" pitchFamily="2" charset="0"/>
              </a:rPr>
              <a:t>The determination of the players position (relative to each other) occurs at the moment of the service toss NOT the service hit. </a:t>
            </a:r>
          </a:p>
          <a:p>
            <a:pPr lvl="1"/>
            <a:endParaRPr lang="en-GB">
              <a:solidFill>
                <a:schemeClr val="accent4"/>
              </a:solidFill>
              <a:latin typeface="Work Sans" pitchFamily="2" charset="0"/>
            </a:endParaRPr>
          </a:p>
        </p:txBody>
      </p:sp>
    </p:spTree>
    <p:extLst>
      <p:ext uri="{BB962C8B-B14F-4D97-AF65-F5344CB8AC3E}">
        <p14:creationId xmlns:p14="http://schemas.microsoft.com/office/powerpoint/2010/main" val="121271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9652A7-9D6D-9D5F-5D52-5598EDFD3D57}"/>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4D14594-27B2-0436-7753-C237A0013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2134E27-13B5-DA1A-7F9B-5E8D7D071779}"/>
              </a:ext>
            </a:extLst>
          </p:cNvPr>
          <p:cNvSpPr txBox="1">
            <a:spLocks/>
          </p:cNvSpPr>
          <p:nvPr/>
        </p:nvSpPr>
        <p:spPr>
          <a:xfrm>
            <a:off x="990599" y="517525"/>
            <a:ext cx="109141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Double contact: Pre-2025 Interpretation</a:t>
            </a:r>
          </a:p>
        </p:txBody>
      </p:sp>
      <p:sp>
        <p:nvSpPr>
          <p:cNvPr id="8" name="Content Placeholder 2">
            <a:extLst>
              <a:ext uri="{FF2B5EF4-FFF2-40B4-BE49-F238E27FC236}">
                <a16:creationId xmlns:a16="http://schemas.microsoft.com/office/drawing/2014/main" id="{61E63854-9D0B-52DC-76AF-FF4EE00B6CAE}"/>
              </a:ext>
            </a:extLst>
          </p:cNvPr>
          <p:cNvSpPr>
            <a:spLocks noGrp="1"/>
          </p:cNvSpPr>
          <p:nvPr>
            <p:ph idx="1"/>
          </p:nvPr>
        </p:nvSpPr>
        <p:spPr>
          <a:xfrm>
            <a:off x="838200" y="1825624"/>
            <a:ext cx="8672690" cy="4708525"/>
          </a:xfrm>
        </p:spPr>
        <p:txBody>
          <a:bodyPr>
            <a:normAutofit/>
          </a:bodyPr>
          <a:lstStyle/>
          <a:p>
            <a:r>
              <a:rPr lang="en-GB" sz="2400">
                <a:solidFill>
                  <a:schemeClr val="accent4"/>
                </a:solidFill>
                <a:latin typeface="Work Sans" pitchFamily="2" charset="0"/>
              </a:rPr>
              <a:t>Traditional Definition</a:t>
            </a:r>
          </a:p>
          <a:p>
            <a:pPr lvl="1"/>
            <a:r>
              <a:rPr lang="en-GB">
                <a:solidFill>
                  <a:schemeClr val="accent4"/>
                </a:solidFill>
                <a:latin typeface="Work Sans" pitchFamily="2" charset="0"/>
              </a:rPr>
              <a:t>A player hits the ball twice in succession, or the ball touches various parts of the body consecutively during a single attempt.</a:t>
            </a:r>
          </a:p>
          <a:p>
            <a:r>
              <a:rPr lang="en-GB">
                <a:solidFill>
                  <a:schemeClr val="accent4"/>
                </a:solidFill>
                <a:latin typeface="Work Sans" pitchFamily="2" charset="0"/>
              </a:rPr>
              <a:t>Subjective Judgement</a:t>
            </a:r>
          </a:p>
          <a:p>
            <a:pPr lvl="1"/>
            <a:r>
              <a:rPr lang="en-GB">
                <a:solidFill>
                  <a:schemeClr val="accent4"/>
                </a:solidFill>
                <a:latin typeface="Work Sans" pitchFamily="2" charset="0"/>
              </a:rPr>
              <a:t>Officials made calls based on perceived "cleanliness" of contact or excessive ball spin, leading to controversial decisions.</a:t>
            </a:r>
          </a:p>
          <a:p>
            <a:r>
              <a:rPr lang="en-GB">
                <a:solidFill>
                  <a:schemeClr val="accent4"/>
                </a:solidFill>
                <a:latin typeface="Work Sans" pitchFamily="2" charset="0"/>
              </a:rPr>
              <a:t>Game Disruption</a:t>
            </a:r>
          </a:p>
          <a:p>
            <a:pPr lvl="1"/>
            <a:r>
              <a:rPr lang="en-GB">
                <a:solidFill>
                  <a:schemeClr val="accent4"/>
                </a:solidFill>
                <a:latin typeface="Work Sans" pitchFamily="2" charset="0"/>
              </a:rPr>
              <a:t>Subjective officiating disrupted flow of play, affecting outcomes and frustrating players and coaches.</a:t>
            </a:r>
          </a:p>
          <a:p>
            <a:pPr lvl="1"/>
            <a:endParaRPr lang="en-GB">
              <a:solidFill>
                <a:schemeClr val="accent4"/>
              </a:solidFill>
              <a:latin typeface="Work Sans" pitchFamily="2" charset="0"/>
            </a:endParaRPr>
          </a:p>
        </p:txBody>
      </p:sp>
      <p:pic>
        <p:nvPicPr>
          <p:cNvPr id="2" name="Image 0" descr="preencoded.png">
            <a:extLst>
              <a:ext uri="{FF2B5EF4-FFF2-40B4-BE49-F238E27FC236}">
                <a16:creationId xmlns:a16="http://schemas.microsoft.com/office/drawing/2014/main" id="{97941462-C773-F1E9-35E2-808AB236E2D0}"/>
              </a:ext>
            </a:extLst>
          </p:cNvPr>
          <p:cNvPicPr>
            <a:picLocks noChangeAspect="1"/>
          </p:cNvPicPr>
          <p:nvPr/>
        </p:nvPicPr>
        <p:blipFill>
          <a:blip r:embed="rId5"/>
          <a:stretch>
            <a:fillRect/>
          </a:stretch>
        </p:blipFill>
        <p:spPr>
          <a:xfrm>
            <a:off x="9548990" y="0"/>
            <a:ext cx="2641600" cy="5943600"/>
          </a:xfrm>
          <a:prstGeom prst="rect">
            <a:avLst/>
          </a:prstGeom>
        </p:spPr>
      </p:pic>
    </p:spTree>
    <p:extLst>
      <p:ext uri="{BB962C8B-B14F-4D97-AF65-F5344CB8AC3E}">
        <p14:creationId xmlns:p14="http://schemas.microsoft.com/office/powerpoint/2010/main" val="1381787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12581-ED5A-B870-2284-B8C64329D3D0}"/>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C3920C84-45DC-2C49-054A-3495C649E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AB39AE54-506E-7CD5-A374-1C688EC96CBC}"/>
              </a:ext>
            </a:extLst>
          </p:cNvPr>
          <p:cNvSpPr txBox="1">
            <a:spLocks/>
          </p:cNvSpPr>
          <p:nvPr/>
        </p:nvSpPr>
        <p:spPr>
          <a:xfrm>
            <a:off x="990599" y="517525"/>
            <a:ext cx="9563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Double contact: New Interpretation</a:t>
            </a:r>
          </a:p>
        </p:txBody>
      </p:sp>
      <p:sp>
        <p:nvSpPr>
          <p:cNvPr id="8" name="Content Placeholder 2">
            <a:extLst>
              <a:ext uri="{FF2B5EF4-FFF2-40B4-BE49-F238E27FC236}">
                <a16:creationId xmlns:a16="http://schemas.microsoft.com/office/drawing/2014/main" id="{930B12BB-C83B-1C48-7A02-DD4E693A3A8A}"/>
              </a:ext>
            </a:extLst>
          </p:cNvPr>
          <p:cNvSpPr>
            <a:spLocks noGrp="1"/>
          </p:cNvSpPr>
          <p:nvPr>
            <p:ph idx="1"/>
          </p:nvPr>
        </p:nvSpPr>
        <p:spPr>
          <a:xfrm>
            <a:off x="838200" y="1825624"/>
            <a:ext cx="8672690" cy="4708525"/>
          </a:xfrm>
        </p:spPr>
        <p:txBody>
          <a:bodyPr>
            <a:normAutofit/>
          </a:bodyPr>
          <a:lstStyle/>
          <a:p>
            <a:r>
              <a:rPr lang="en-GB" sz="2400">
                <a:solidFill>
                  <a:schemeClr val="accent4"/>
                </a:solidFill>
                <a:latin typeface="Work Sans" pitchFamily="2" charset="0"/>
              </a:rPr>
              <a:t>No Fault: </a:t>
            </a:r>
          </a:p>
          <a:p>
            <a:pPr lvl="1"/>
            <a:r>
              <a:rPr lang="en-GB">
                <a:solidFill>
                  <a:schemeClr val="accent4"/>
                </a:solidFill>
                <a:latin typeface="Work Sans" pitchFamily="2" charset="0"/>
              </a:rPr>
              <a:t>During internal passing/ second contact of the team, using an overhand finger action, consider NO FAULT if the contacts are made in one action</a:t>
            </a:r>
          </a:p>
          <a:p>
            <a:endParaRPr lang="en-GB" sz="2400">
              <a:solidFill>
                <a:schemeClr val="accent4"/>
              </a:solidFill>
              <a:latin typeface="Work Sans" pitchFamily="2" charset="0"/>
            </a:endParaRPr>
          </a:p>
          <a:p>
            <a:r>
              <a:rPr lang="en-GB" sz="2400">
                <a:solidFill>
                  <a:schemeClr val="accent4"/>
                </a:solidFill>
                <a:latin typeface="Work Sans" pitchFamily="2" charset="0"/>
              </a:rPr>
              <a:t>Definition:</a:t>
            </a:r>
          </a:p>
          <a:p>
            <a:pPr lvl="1"/>
            <a:r>
              <a:rPr lang="en-GB">
                <a:solidFill>
                  <a:schemeClr val="accent4"/>
                </a:solidFill>
                <a:latin typeface="Work Sans" pitchFamily="2" charset="0"/>
              </a:rPr>
              <a:t>When passing the ball between teammates, using an overhand finger action, consecutive contacts with the ball in the hands are allowed, provided they occur during one action.</a:t>
            </a:r>
          </a:p>
          <a:p>
            <a:pPr lvl="1"/>
            <a:endParaRPr lang="en-GB">
              <a:solidFill>
                <a:schemeClr val="accent4"/>
              </a:solidFill>
              <a:latin typeface="Work Sans" pitchFamily="2" charset="0"/>
            </a:endParaRPr>
          </a:p>
        </p:txBody>
      </p:sp>
      <p:pic>
        <p:nvPicPr>
          <p:cNvPr id="2" name="Image 0" descr="preencoded.png">
            <a:extLst>
              <a:ext uri="{FF2B5EF4-FFF2-40B4-BE49-F238E27FC236}">
                <a16:creationId xmlns:a16="http://schemas.microsoft.com/office/drawing/2014/main" id="{E4F123BE-5161-1E7B-8C5D-4150BCBDF958}"/>
              </a:ext>
            </a:extLst>
          </p:cNvPr>
          <p:cNvPicPr>
            <a:picLocks noChangeAspect="1"/>
          </p:cNvPicPr>
          <p:nvPr/>
        </p:nvPicPr>
        <p:blipFill>
          <a:blip r:embed="rId5"/>
          <a:stretch>
            <a:fillRect/>
          </a:stretch>
        </p:blipFill>
        <p:spPr>
          <a:xfrm>
            <a:off x="9548990" y="0"/>
            <a:ext cx="2641600" cy="5943600"/>
          </a:xfrm>
          <a:prstGeom prst="rect">
            <a:avLst/>
          </a:prstGeom>
        </p:spPr>
      </p:pic>
    </p:spTree>
    <p:extLst>
      <p:ext uri="{BB962C8B-B14F-4D97-AF65-F5344CB8AC3E}">
        <p14:creationId xmlns:p14="http://schemas.microsoft.com/office/powerpoint/2010/main" val="31669050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543728D-789F-6566-7802-1D5CD8F7A594}"/>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B291027F-3F45-AB0D-A10B-B1A4C996B7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C77D990D-3E0D-9A4C-4888-0611FB3F3939}"/>
              </a:ext>
            </a:extLst>
          </p:cNvPr>
          <p:cNvSpPr txBox="1">
            <a:spLocks/>
          </p:cNvSpPr>
          <p:nvPr/>
        </p:nvSpPr>
        <p:spPr>
          <a:xfrm>
            <a:off x="990599" y="517525"/>
            <a:ext cx="9563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Double contact: Faults</a:t>
            </a:r>
          </a:p>
        </p:txBody>
      </p:sp>
      <p:sp>
        <p:nvSpPr>
          <p:cNvPr id="8" name="Content Placeholder 2">
            <a:extLst>
              <a:ext uri="{FF2B5EF4-FFF2-40B4-BE49-F238E27FC236}">
                <a16:creationId xmlns:a16="http://schemas.microsoft.com/office/drawing/2014/main" id="{43E2AE56-1747-D3DB-84B0-C34812B7E83D}"/>
              </a:ext>
            </a:extLst>
          </p:cNvPr>
          <p:cNvSpPr>
            <a:spLocks noGrp="1"/>
          </p:cNvSpPr>
          <p:nvPr>
            <p:ph idx="1"/>
          </p:nvPr>
        </p:nvSpPr>
        <p:spPr>
          <a:xfrm>
            <a:off x="838200" y="1825624"/>
            <a:ext cx="8672690" cy="4708525"/>
          </a:xfrm>
        </p:spPr>
        <p:txBody>
          <a:bodyPr>
            <a:normAutofit/>
          </a:bodyPr>
          <a:lstStyle/>
          <a:p>
            <a:r>
              <a:rPr lang="en-GB" sz="2400">
                <a:solidFill>
                  <a:schemeClr val="accent4"/>
                </a:solidFill>
                <a:latin typeface="Work Sans" pitchFamily="2" charset="0"/>
              </a:rPr>
              <a:t>Fault: </a:t>
            </a:r>
          </a:p>
          <a:p>
            <a:pPr lvl="1"/>
            <a:r>
              <a:rPr lang="en-GB">
                <a:solidFill>
                  <a:schemeClr val="accent4"/>
                </a:solidFill>
                <a:latin typeface="Work Sans" pitchFamily="2" charset="0"/>
              </a:rPr>
              <a:t>only when it is clear to see that the player has contacted the ball twice in a </a:t>
            </a:r>
            <a:r>
              <a:rPr lang="en-GB" err="1">
                <a:solidFill>
                  <a:schemeClr val="accent4"/>
                </a:solidFill>
                <a:latin typeface="Work Sans" pitchFamily="2" charset="0"/>
              </a:rPr>
              <a:t>SUCCESIVE</a:t>
            </a:r>
            <a:r>
              <a:rPr lang="en-GB">
                <a:solidFill>
                  <a:schemeClr val="accent4"/>
                </a:solidFill>
                <a:latin typeface="Work Sans" pitchFamily="2" charset="0"/>
              </a:rPr>
              <a:t> way.</a:t>
            </a:r>
          </a:p>
          <a:p>
            <a:endParaRPr lang="en-GB" sz="2400">
              <a:solidFill>
                <a:schemeClr val="accent4"/>
              </a:solidFill>
              <a:latin typeface="Work Sans" pitchFamily="2" charset="0"/>
            </a:endParaRPr>
          </a:p>
          <a:p>
            <a:r>
              <a:rPr lang="en-GB" sz="2400">
                <a:solidFill>
                  <a:schemeClr val="accent4"/>
                </a:solidFill>
                <a:latin typeface="Work Sans" pitchFamily="2" charset="0"/>
              </a:rPr>
              <a:t>Definition:</a:t>
            </a:r>
          </a:p>
          <a:p>
            <a:pPr lvl="1"/>
            <a:r>
              <a:rPr lang="en-GB">
                <a:solidFill>
                  <a:schemeClr val="accent4"/>
                </a:solidFill>
                <a:latin typeface="Work Sans" pitchFamily="2" charset="0"/>
              </a:rPr>
              <a:t>Successive contacts: The ball slips through the player's hands and hits the head, or visibly makes separate successive contacts, this is a double contact, FAULT</a:t>
            </a:r>
          </a:p>
          <a:p>
            <a:pPr lvl="1"/>
            <a:endParaRPr lang="en-GB">
              <a:solidFill>
                <a:schemeClr val="accent4"/>
              </a:solidFill>
              <a:latin typeface="Work Sans" pitchFamily="2" charset="0"/>
            </a:endParaRPr>
          </a:p>
        </p:txBody>
      </p:sp>
      <p:pic>
        <p:nvPicPr>
          <p:cNvPr id="2" name="Image 0" descr="preencoded.png">
            <a:extLst>
              <a:ext uri="{FF2B5EF4-FFF2-40B4-BE49-F238E27FC236}">
                <a16:creationId xmlns:a16="http://schemas.microsoft.com/office/drawing/2014/main" id="{C11F14D2-56FD-BC4D-A200-527695CB7925}"/>
              </a:ext>
            </a:extLst>
          </p:cNvPr>
          <p:cNvPicPr>
            <a:picLocks noChangeAspect="1"/>
          </p:cNvPicPr>
          <p:nvPr/>
        </p:nvPicPr>
        <p:blipFill>
          <a:blip r:embed="rId5"/>
          <a:stretch>
            <a:fillRect/>
          </a:stretch>
        </p:blipFill>
        <p:spPr>
          <a:xfrm>
            <a:off x="9548990" y="0"/>
            <a:ext cx="2641600" cy="5943600"/>
          </a:xfrm>
          <a:prstGeom prst="rect">
            <a:avLst/>
          </a:prstGeom>
        </p:spPr>
      </p:pic>
    </p:spTree>
    <p:extLst>
      <p:ext uri="{BB962C8B-B14F-4D97-AF65-F5344CB8AC3E}">
        <p14:creationId xmlns:p14="http://schemas.microsoft.com/office/powerpoint/2010/main" val="3750617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BEF6B1E-72C0-6626-BF78-0539DC41B808}"/>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785BA58A-522B-A3F8-98C5-99CB79730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092A42E9-4066-946C-5C0C-BD556A8FE0F8}"/>
              </a:ext>
            </a:extLst>
          </p:cNvPr>
          <p:cNvSpPr txBox="1">
            <a:spLocks/>
          </p:cNvSpPr>
          <p:nvPr/>
        </p:nvSpPr>
        <p:spPr>
          <a:xfrm>
            <a:off x="990599" y="517525"/>
            <a:ext cx="9563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Double contact: Attack Faults</a:t>
            </a:r>
          </a:p>
        </p:txBody>
      </p:sp>
      <p:sp>
        <p:nvSpPr>
          <p:cNvPr id="8" name="Content Placeholder 2">
            <a:extLst>
              <a:ext uri="{FF2B5EF4-FFF2-40B4-BE49-F238E27FC236}">
                <a16:creationId xmlns:a16="http://schemas.microsoft.com/office/drawing/2014/main" id="{8054AD03-1A72-D1BD-4A22-90321BD370AD}"/>
              </a:ext>
            </a:extLst>
          </p:cNvPr>
          <p:cNvSpPr>
            <a:spLocks noGrp="1"/>
          </p:cNvSpPr>
          <p:nvPr>
            <p:ph idx="1"/>
          </p:nvPr>
        </p:nvSpPr>
        <p:spPr>
          <a:xfrm>
            <a:off x="838200" y="1825624"/>
            <a:ext cx="8672690" cy="4708525"/>
          </a:xfrm>
        </p:spPr>
        <p:txBody>
          <a:bodyPr>
            <a:normAutofit/>
          </a:bodyPr>
          <a:lstStyle/>
          <a:p>
            <a:r>
              <a:rPr lang="en-GB" sz="2400">
                <a:solidFill>
                  <a:schemeClr val="accent4"/>
                </a:solidFill>
                <a:latin typeface="Work Sans" pitchFamily="2" charset="0"/>
              </a:rPr>
              <a:t>Fault: </a:t>
            </a:r>
          </a:p>
          <a:p>
            <a:pPr lvl="1"/>
            <a:r>
              <a:rPr lang="en-GB">
                <a:solidFill>
                  <a:schemeClr val="accent4"/>
                </a:solidFill>
                <a:latin typeface="Work Sans" pitchFamily="2" charset="0"/>
              </a:rPr>
              <a:t>All attack hits made with a “double contact” judged with the ”old” interpretation are still considered faults</a:t>
            </a:r>
          </a:p>
          <a:p>
            <a:endParaRPr lang="en-GB" sz="2400">
              <a:solidFill>
                <a:schemeClr val="accent4"/>
              </a:solidFill>
              <a:latin typeface="Work Sans" pitchFamily="2" charset="0"/>
            </a:endParaRPr>
          </a:p>
          <a:p>
            <a:r>
              <a:rPr lang="en-GB" sz="2400">
                <a:solidFill>
                  <a:schemeClr val="accent4"/>
                </a:solidFill>
                <a:latin typeface="Work Sans" pitchFamily="2" charset="0"/>
              </a:rPr>
              <a:t>Definition:</a:t>
            </a:r>
          </a:p>
          <a:p>
            <a:pPr lvl="1"/>
            <a:r>
              <a:rPr lang="en-GB">
                <a:solidFill>
                  <a:schemeClr val="accent4"/>
                </a:solidFill>
                <a:latin typeface="Work Sans" pitchFamily="2" charset="0"/>
              </a:rPr>
              <a:t>Completed attack hits made in this way, will be judged as “double contact” FAULTS</a:t>
            </a:r>
          </a:p>
        </p:txBody>
      </p:sp>
      <p:pic>
        <p:nvPicPr>
          <p:cNvPr id="2" name="Image 0" descr="preencoded.png">
            <a:extLst>
              <a:ext uri="{FF2B5EF4-FFF2-40B4-BE49-F238E27FC236}">
                <a16:creationId xmlns:a16="http://schemas.microsoft.com/office/drawing/2014/main" id="{EE2CCCE6-5343-0B20-C6E5-C2F85304275B}"/>
              </a:ext>
            </a:extLst>
          </p:cNvPr>
          <p:cNvPicPr>
            <a:picLocks noChangeAspect="1"/>
          </p:cNvPicPr>
          <p:nvPr/>
        </p:nvPicPr>
        <p:blipFill>
          <a:blip r:embed="rId5"/>
          <a:stretch>
            <a:fillRect/>
          </a:stretch>
        </p:blipFill>
        <p:spPr>
          <a:xfrm>
            <a:off x="9548990" y="0"/>
            <a:ext cx="2641600" cy="5943600"/>
          </a:xfrm>
          <a:prstGeom prst="rect">
            <a:avLst/>
          </a:prstGeom>
        </p:spPr>
      </p:pic>
    </p:spTree>
    <p:extLst>
      <p:ext uri="{BB962C8B-B14F-4D97-AF65-F5344CB8AC3E}">
        <p14:creationId xmlns:p14="http://schemas.microsoft.com/office/powerpoint/2010/main" val="37020763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1DD161E-1D5D-D76F-CAB7-228B0E765E9F}"/>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4B5ABC9-1C7A-9A23-55CF-66756CEE4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31E06F74-D035-C697-1BE4-22C908B30A2E}"/>
              </a:ext>
            </a:extLst>
          </p:cNvPr>
          <p:cNvSpPr txBox="1">
            <a:spLocks/>
          </p:cNvSpPr>
          <p:nvPr/>
        </p:nvSpPr>
        <p:spPr>
          <a:xfrm>
            <a:off x="990599" y="517525"/>
            <a:ext cx="95631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Double contact: Summary</a:t>
            </a:r>
          </a:p>
        </p:txBody>
      </p:sp>
      <p:sp>
        <p:nvSpPr>
          <p:cNvPr id="8" name="Content Placeholder 2">
            <a:extLst>
              <a:ext uri="{FF2B5EF4-FFF2-40B4-BE49-F238E27FC236}">
                <a16:creationId xmlns:a16="http://schemas.microsoft.com/office/drawing/2014/main" id="{28ED5E93-5D27-6369-015E-9DDC9582D24C}"/>
              </a:ext>
            </a:extLst>
          </p:cNvPr>
          <p:cNvSpPr>
            <a:spLocks noGrp="1"/>
          </p:cNvSpPr>
          <p:nvPr>
            <p:ph idx="1"/>
          </p:nvPr>
        </p:nvSpPr>
        <p:spPr>
          <a:xfrm>
            <a:off x="838200" y="1825624"/>
            <a:ext cx="8672690" cy="4708525"/>
          </a:xfrm>
        </p:spPr>
        <p:txBody>
          <a:bodyPr>
            <a:normAutofit/>
          </a:bodyPr>
          <a:lstStyle/>
          <a:p>
            <a:r>
              <a:rPr lang="en-GB" sz="2400">
                <a:solidFill>
                  <a:schemeClr val="accent4"/>
                </a:solidFill>
                <a:latin typeface="Work Sans" pitchFamily="2" charset="0"/>
              </a:rPr>
              <a:t>Although the "Official Rules of Volleyball 2025-2028" are in force from January 1, 2025, the double touch modification has been approved by FIVB and will now be used in SV.</a:t>
            </a:r>
          </a:p>
          <a:p>
            <a:endParaRPr lang="en-GB" sz="2400">
              <a:solidFill>
                <a:schemeClr val="accent4"/>
              </a:solidFill>
              <a:latin typeface="Work Sans" pitchFamily="2" charset="0"/>
            </a:endParaRPr>
          </a:p>
          <a:p>
            <a:r>
              <a:rPr lang="en-GB" sz="2400">
                <a:solidFill>
                  <a:schemeClr val="accent4"/>
                </a:solidFill>
                <a:latin typeface="Work Sans" pitchFamily="2" charset="0"/>
              </a:rPr>
              <a:t>The modification is to double contact handling faults only, we must remain strict in terms of our interpretation of ‘catches’.</a:t>
            </a:r>
            <a:endParaRPr lang="en-GB">
              <a:solidFill>
                <a:schemeClr val="accent4"/>
              </a:solidFill>
              <a:latin typeface="Work Sans" pitchFamily="2" charset="0"/>
            </a:endParaRPr>
          </a:p>
        </p:txBody>
      </p:sp>
      <p:pic>
        <p:nvPicPr>
          <p:cNvPr id="2" name="Image 0" descr="preencoded.png">
            <a:extLst>
              <a:ext uri="{FF2B5EF4-FFF2-40B4-BE49-F238E27FC236}">
                <a16:creationId xmlns:a16="http://schemas.microsoft.com/office/drawing/2014/main" id="{30DA78B9-84CE-44F4-1F18-AE0044935AAD}"/>
              </a:ext>
            </a:extLst>
          </p:cNvPr>
          <p:cNvPicPr>
            <a:picLocks noChangeAspect="1"/>
          </p:cNvPicPr>
          <p:nvPr/>
        </p:nvPicPr>
        <p:blipFill>
          <a:blip r:embed="rId5"/>
          <a:stretch>
            <a:fillRect/>
          </a:stretch>
        </p:blipFill>
        <p:spPr>
          <a:xfrm>
            <a:off x="9548990" y="0"/>
            <a:ext cx="2641600" cy="5943600"/>
          </a:xfrm>
          <a:prstGeom prst="rect">
            <a:avLst/>
          </a:prstGeom>
        </p:spPr>
      </p:pic>
    </p:spTree>
    <p:extLst>
      <p:ext uri="{BB962C8B-B14F-4D97-AF65-F5344CB8AC3E}">
        <p14:creationId xmlns:p14="http://schemas.microsoft.com/office/powerpoint/2010/main" val="168005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B9F468-448E-1B9E-7B69-CAF7865D1945}"/>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73A42474-0B1E-ACFA-7D73-8AA9EA473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1144FE82-843B-3569-2236-62E6EB98231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The External challenges​</a:t>
            </a:r>
          </a:p>
        </p:txBody>
      </p:sp>
      <p:sp>
        <p:nvSpPr>
          <p:cNvPr id="8" name="Content Placeholder 2">
            <a:extLst>
              <a:ext uri="{FF2B5EF4-FFF2-40B4-BE49-F238E27FC236}">
                <a16:creationId xmlns:a16="http://schemas.microsoft.com/office/drawing/2014/main" id="{4EF77565-B9F7-B721-615B-57242DC22280}"/>
              </a:ext>
            </a:extLst>
          </p:cNvPr>
          <p:cNvSpPr>
            <a:spLocks noGrp="1"/>
          </p:cNvSpPr>
          <p:nvPr>
            <p:ph idx="1"/>
          </p:nvPr>
        </p:nvSpPr>
        <p:spPr>
          <a:xfrm>
            <a:off x="838200" y="1825624"/>
            <a:ext cx="10515600" cy="4708525"/>
          </a:xfrm>
        </p:spPr>
        <p:txBody>
          <a:bodyPr>
            <a:normAutofit/>
          </a:bodyPr>
          <a:lstStyle/>
          <a:p>
            <a:pPr>
              <a:lnSpc>
                <a:spcPct val="110000"/>
              </a:lnSpc>
            </a:pPr>
            <a:r>
              <a:rPr lang="en-GB" sz="2400">
                <a:solidFill>
                  <a:schemeClr val="accent4"/>
                </a:solidFill>
                <a:latin typeface="Work Sans" pitchFamily="2" charset="0"/>
              </a:rPr>
              <a:t>External challenges that impact on our ability to exercise conflict prevention or resolution:</a:t>
            </a:r>
          </a:p>
          <a:p>
            <a:pPr>
              <a:lnSpc>
                <a:spcPct val="110000"/>
              </a:lnSpc>
            </a:pPr>
            <a:r>
              <a:rPr lang="en-GB" sz="2400">
                <a:solidFill>
                  <a:schemeClr val="accent4"/>
                </a:solidFill>
                <a:latin typeface="Work Sans" pitchFamily="2" charset="0"/>
              </a:rPr>
              <a:t>Lacking experience</a:t>
            </a:r>
          </a:p>
          <a:p>
            <a:pPr>
              <a:lnSpc>
                <a:spcPct val="110000"/>
              </a:lnSpc>
            </a:pPr>
            <a:r>
              <a:rPr lang="en-GB" sz="2400">
                <a:solidFill>
                  <a:schemeClr val="accent4"/>
                </a:solidFill>
                <a:latin typeface="Work Sans" pitchFamily="2" charset="0"/>
              </a:rPr>
              <a:t>Unfamiliarity with players/teams</a:t>
            </a:r>
          </a:p>
          <a:p>
            <a:pPr>
              <a:lnSpc>
                <a:spcPct val="110000"/>
              </a:lnSpc>
            </a:pPr>
            <a:r>
              <a:rPr lang="en-GB" sz="2400">
                <a:solidFill>
                  <a:schemeClr val="accent4"/>
                </a:solidFill>
                <a:latin typeface="Work Sans" pitchFamily="2" charset="0"/>
              </a:rPr>
              <a:t>Difficult/unique situations</a:t>
            </a:r>
          </a:p>
          <a:p>
            <a:pPr>
              <a:lnSpc>
                <a:spcPct val="110000"/>
              </a:lnSpc>
            </a:pPr>
            <a:r>
              <a:rPr lang="en-GB" sz="2400">
                <a:solidFill>
                  <a:schemeClr val="accent4"/>
                </a:solidFill>
                <a:latin typeface="Work Sans" pitchFamily="2" charset="0"/>
              </a:rPr>
              <a:t>Several refereeing commitments during the day</a:t>
            </a:r>
          </a:p>
          <a:p>
            <a:pPr>
              <a:lnSpc>
                <a:spcPct val="110000"/>
              </a:lnSpc>
            </a:pPr>
            <a:r>
              <a:rPr lang="en-GB" sz="2400">
                <a:solidFill>
                  <a:schemeClr val="accent4"/>
                </a:solidFill>
                <a:latin typeface="Work Sans" pitchFamily="2" charset="0"/>
              </a:rPr>
              <a:t>Social challenges including crowd management</a:t>
            </a:r>
          </a:p>
          <a:p>
            <a:pPr>
              <a:lnSpc>
                <a:spcPct val="110000"/>
              </a:lnSpc>
            </a:pPr>
            <a:r>
              <a:rPr lang="en-GB" sz="2400">
                <a:solidFill>
                  <a:schemeClr val="accent4"/>
                </a:solidFill>
                <a:latin typeface="Work Sans" pitchFamily="2" charset="0"/>
              </a:rPr>
              <a:t>Being assessed</a:t>
            </a:r>
          </a:p>
          <a:p>
            <a:pPr>
              <a:lnSpc>
                <a:spcPct val="110000"/>
              </a:lnSpc>
            </a:pPr>
            <a:r>
              <a:rPr lang="en-GB" sz="2400">
                <a:solidFill>
                  <a:schemeClr val="accent4"/>
                </a:solidFill>
                <a:latin typeface="Work Sans" pitchFamily="2" charset="0"/>
              </a:rPr>
              <a:t>TV or social media coverage</a:t>
            </a:r>
          </a:p>
        </p:txBody>
      </p:sp>
    </p:spTree>
    <p:extLst>
      <p:ext uri="{BB962C8B-B14F-4D97-AF65-F5344CB8AC3E}">
        <p14:creationId xmlns:p14="http://schemas.microsoft.com/office/powerpoint/2010/main" val="3339145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26A9-AF35-4147-89F8-DE99C1239C78}"/>
              </a:ext>
            </a:extLst>
          </p:cNvPr>
          <p:cNvSpPr>
            <a:spLocks noGrp="1"/>
          </p:cNvSpPr>
          <p:nvPr>
            <p:ph type="title"/>
          </p:nvPr>
        </p:nvSpPr>
        <p:spPr>
          <a:xfrm>
            <a:off x="6907731" y="2766218"/>
            <a:ext cx="4170451" cy="1325563"/>
          </a:xfrm>
        </p:spPr>
        <p:txBody>
          <a:bodyPr>
            <a:normAutofit/>
          </a:bodyPr>
          <a:lstStyle/>
          <a:p>
            <a:r>
              <a:rPr lang="en-GB" b="1">
                <a:solidFill>
                  <a:schemeClr val="bg2"/>
                </a:solidFill>
                <a:latin typeface="Work Sans" pitchFamily="2" charset="0"/>
              </a:rPr>
              <a:t>QUESTIONS?</a:t>
            </a:r>
          </a:p>
        </p:txBody>
      </p:sp>
      <p:pic>
        <p:nvPicPr>
          <p:cNvPr id="5" name="Picture 4" descr="A picture containing drawing&#10;&#10;Description automatically generated">
            <a:extLst>
              <a:ext uri="{FF2B5EF4-FFF2-40B4-BE49-F238E27FC236}">
                <a16:creationId xmlns:a16="http://schemas.microsoft.com/office/drawing/2014/main" id="{20C140A7-9C1B-456E-8344-1079EC2D6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497" y="5359916"/>
            <a:ext cx="1957370" cy="1958475"/>
          </a:xfrm>
          <a:prstGeom prst="rect">
            <a:avLst/>
          </a:prstGeom>
        </p:spPr>
      </p:pic>
      <p:sp>
        <p:nvSpPr>
          <p:cNvPr id="4" name="Title 1">
            <a:extLst>
              <a:ext uri="{FF2B5EF4-FFF2-40B4-BE49-F238E27FC236}">
                <a16:creationId xmlns:a16="http://schemas.microsoft.com/office/drawing/2014/main" id="{B63EF494-932E-488D-B040-D1183999FD44}"/>
              </a:ext>
            </a:extLst>
          </p:cNvPr>
          <p:cNvSpPr txBox="1">
            <a:spLocks/>
          </p:cNvSpPr>
          <p:nvPr/>
        </p:nvSpPr>
        <p:spPr>
          <a:xfrm>
            <a:off x="6197065" y="4353530"/>
            <a:ext cx="559178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800" b="1">
                <a:solidFill>
                  <a:schemeClr val="bg2"/>
                </a:solidFill>
                <a:latin typeface="Work Sans" pitchFamily="2" charset="0"/>
              </a:rPr>
              <a:t>If you have further questions, these can be emailed to </a:t>
            </a:r>
            <a:r>
              <a:rPr lang="en-GB" sz="2800" b="1">
                <a:solidFill>
                  <a:schemeClr val="bg2"/>
                </a:solidFill>
                <a:latin typeface="Work Sans" pitchFamily="2" charset="0"/>
                <a:hlinkClick r:id="rId4"/>
              </a:rPr>
              <a:t>referee@scottishvolleyball.org</a:t>
            </a:r>
            <a:r>
              <a:rPr lang="en-GB" sz="2800" b="1">
                <a:solidFill>
                  <a:schemeClr val="bg2"/>
                </a:solidFill>
                <a:latin typeface="Work Sans" pitchFamily="2" charset="0"/>
              </a:rPr>
              <a:t> </a:t>
            </a:r>
          </a:p>
        </p:txBody>
      </p:sp>
    </p:spTree>
    <p:extLst>
      <p:ext uri="{BB962C8B-B14F-4D97-AF65-F5344CB8AC3E}">
        <p14:creationId xmlns:p14="http://schemas.microsoft.com/office/powerpoint/2010/main" val="1121016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87BCEDCE-3301-9D49-02D6-2B24EC3377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A7BCFF-7026-5B1A-036E-9975AF3C7C9D}"/>
              </a:ext>
            </a:extLst>
          </p:cNvPr>
          <p:cNvSpPr txBox="1"/>
          <p:nvPr/>
        </p:nvSpPr>
        <p:spPr>
          <a:xfrm>
            <a:off x="304800" y="4941666"/>
            <a:ext cx="11582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AE207B"/>
                </a:solidFill>
                <a:latin typeface="Work Sans" pitchFamily="2" charset="0"/>
              </a:rPr>
              <a:t>REFEREE BEHAVIOURS</a:t>
            </a:r>
            <a:endParaRPr kumimoji="0" lang="en-GB" sz="6000" b="1" i="0" u="none" strike="noStrike" kern="1200" cap="none" spc="0" normalizeH="0" baseline="0" noProof="0">
              <a:ln>
                <a:noFill/>
              </a:ln>
              <a:solidFill>
                <a:srgbClr val="AE207B"/>
              </a:solidFill>
              <a:effectLst/>
              <a:uLnTx/>
              <a:uFillTx/>
              <a:latin typeface="Work Sans" pitchFamily="2" charset="0"/>
              <a:ea typeface="+mn-ea"/>
              <a:cs typeface="+mn-cs"/>
            </a:endParaRPr>
          </a:p>
        </p:txBody>
      </p:sp>
      <p:pic>
        <p:nvPicPr>
          <p:cNvPr id="4" name="Picture 3">
            <a:extLst>
              <a:ext uri="{FF2B5EF4-FFF2-40B4-BE49-F238E27FC236}">
                <a16:creationId xmlns:a16="http://schemas.microsoft.com/office/drawing/2014/main" id="{76984AD6-7D64-565C-A057-A7DDFC70D46F}"/>
              </a:ext>
            </a:extLst>
          </p:cNvPr>
          <p:cNvPicPr>
            <a:picLocks noChangeAspect="1"/>
          </p:cNvPicPr>
          <p:nvPr/>
        </p:nvPicPr>
        <p:blipFill>
          <a:blip r:embed="rId2"/>
          <a:stretch>
            <a:fillRect/>
          </a:stretch>
        </p:blipFill>
        <p:spPr>
          <a:xfrm>
            <a:off x="1419210" y="620973"/>
            <a:ext cx="9353579" cy="3427219"/>
          </a:xfrm>
          <a:prstGeom prst="rect">
            <a:avLst/>
          </a:prstGeom>
        </p:spPr>
      </p:pic>
    </p:spTree>
    <p:extLst>
      <p:ext uri="{BB962C8B-B14F-4D97-AF65-F5344CB8AC3E}">
        <p14:creationId xmlns:p14="http://schemas.microsoft.com/office/powerpoint/2010/main" val="3789006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7af9bc3561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Uniform </a:t>
            </a:r>
            <a:endParaRPr b="1"/>
          </a:p>
        </p:txBody>
      </p:sp>
      <p:sp>
        <p:nvSpPr>
          <p:cNvPr id="176" name="Google Shape;176;g37af9bc3561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Scottish Volleyball Referee T-shirt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Navy trousers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White shoes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White belt (optional)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No shorts, jumpers, hoodies, flip-flops or Crocs</a:t>
            </a:r>
            <a:endParaRPr>
              <a:solidFill>
                <a:srgbClr val="FFFFFF"/>
              </a:solidFill>
            </a:endParaRPr>
          </a:p>
        </p:txBody>
      </p:sp>
      <p:pic>
        <p:nvPicPr>
          <p:cNvPr id="177" name="Google Shape;177;g37af9bc3561_0_0"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pic>
        <p:nvPicPr>
          <p:cNvPr id="178" name="Google Shape;178;g37af9bc3561_0_0" title="8c894d34-a615-47f8-9b8d-7ef299b23129.jpg"/>
          <p:cNvPicPr preferRelativeResize="0"/>
          <p:nvPr/>
        </p:nvPicPr>
        <p:blipFill rotWithShape="1">
          <a:blip r:embed="rId4">
            <a:alphaModFix/>
          </a:blip>
          <a:srcRect l="11869" t="9297" r="12669"/>
          <a:stretch/>
        </p:blipFill>
        <p:spPr>
          <a:xfrm>
            <a:off x="8474375" y="1042475"/>
            <a:ext cx="3081213" cy="492002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7af9bc3561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Equipment </a:t>
            </a:r>
            <a:endParaRPr b="1"/>
          </a:p>
        </p:txBody>
      </p:sp>
      <p:sp>
        <p:nvSpPr>
          <p:cNvPr id="185" name="Google Shape;185;g37af9bc3561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Whistle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Cards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Coin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Watch</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Net height measure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Pressure gauge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Pump </a:t>
            </a:r>
            <a:endParaRPr>
              <a:solidFill>
                <a:srgbClr val="FFFFFF"/>
              </a:solidFill>
            </a:endParaRPr>
          </a:p>
          <a:p>
            <a:pPr marL="457200" lvl="0" indent="0" algn="l" rtl="0">
              <a:spcBef>
                <a:spcPts val="1000"/>
              </a:spcBef>
              <a:spcAft>
                <a:spcPts val="0"/>
              </a:spcAft>
              <a:buNone/>
            </a:pPr>
            <a:endParaRPr/>
          </a:p>
        </p:txBody>
      </p:sp>
      <p:pic>
        <p:nvPicPr>
          <p:cNvPr id="186" name="Google Shape;186;g37af9bc3561_0_7"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pic>
        <p:nvPicPr>
          <p:cNvPr id="187" name="Google Shape;187;g37af9bc3561_0_7" title="52529229-ccd3-45a5-8cac-74ce3933dc8b.jpg"/>
          <p:cNvPicPr preferRelativeResize="0"/>
          <p:nvPr/>
        </p:nvPicPr>
        <p:blipFill>
          <a:blip r:embed="rId4">
            <a:alphaModFix/>
          </a:blip>
          <a:stretch>
            <a:fillRect/>
          </a:stretch>
        </p:blipFill>
        <p:spPr>
          <a:xfrm>
            <a:off x="5220225" y="851325"/>
            <a:ext cx="2744874" cy="2220000"/>
          </a:xfrm>
          <a:prstGeom prst="rect">
            <a:avLst/>
          </a:prstGeom>
          <a:noFill/>
          <a:ln>
            <a:noFill/>
          </a:ln>
        </p:spPr>
      </p:pic>
      <p:pic>
        <p:nvPicPr>
          <p:cNvPr id="188" name="Google Shape;188;g37af9bc3561_0_7" title="46301b07-d75c-4d15-b6f0-5ed70c68c6c4.jpg"/>
          <p:cNvPicPr preferRelativeResize="0"/>
          <p:nvPr/>
        </p:nvPicPr>
        <p:blipFill>
          <a:blip r:embed="rId5">
            <a:alphaModFix/>
          </a:blip>
          <a:stretch>
            <a:fillRect/>
          </a:stretch>
        </p:blipFill>
        <p:spPr>
          <a:xfrm>
            <a:off x="8848175" y="851325"/>
            <a:ext cx="2276101" cy="2220000"/>
          </a:xfrm>
          <a:prstGeom prst="rect">
            <a:avLst/>
          </a:prstGeom>
          <a:noFill/>
          <a:ln>
            <a:noFill/>
          </a:ln>
        </p:spPr>
      </p:pic>
      <p:pic>
        <p:nvPicPr>
          <p:cNvPr id="189" name="Google Shape;189;g37af9bc3561_0_7" title="19693783-c6c9-4c41-b5ad-772a4d8b441a.jpg"/>
          <p:cNvPicPr preferRelativeResize="0"/>
          <p:nvPr/>
        </p:nvPicPr>
        <p:blipFill>
          <a:blip r:embed="rId6">
            <a:alphaModFix/>
          </a:blip>
          <a:stretch>
            <a:fillRect/>
          </a:stretch>
        </p:blipFill>
        <p:spPr>
          <a:xfrm>
            <a:off x="7230850" y="3582878"/>
            <a:ext cx="2141775" cy="215765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7af9bc3561_0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Hall / Court </a:t>
            </a:r>
            <a:endParaRPr b="1"/>
          </a:p>
        </p:txBody>
      </p:sp>
      <p:sp>
        <p:nvSpPr>
          <p:cNvPr id="196" name="Google Shape;196;g37af9bc3561_0_14"/>
          <p:cNvSpPr txBox="1">
            <a:spLocks noGrp="1"/>
          </p:cNvSpPr>
          <p:nvPr>
            <p:ph type="body" idx="1"/>
          </p:nvPr>
        </p:nvSpPr>
        <p:spPr>
          <a:xfrm>
            <a:off x="838200" y="1628275"/>
            <a:ext cx="10515600" cy="4548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Arrive at least 45 min before FBS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Foreign objects (basketball hoops, ropes, beams) - can they be moved or removed completely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Spectators seats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Floor (free of damage,holes or other objects)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Lines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Team benches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Score table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Warm up area</a:t>
            </a:r>
            <a:endParaRPr>
              <a:solidFill>
                <a:srgbClr val="FFFFFF"/>
              </a:solidFill>
            </a:endParaRPr>
          </a:p>
        </p:txBody>
      </p:sp>
      <p:pic>
        <p:nvPicPr>
          <p:cNvPr id="197" name="Google Shape;197;g37af9bc3561_0_14"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7af9bc3561_0_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Pre-game equipment </a:t>
            </a:r>
            <a:endParaRPr b="1"/>
          </a:p>
        </p:txBody>
      </p:sp>
      <p:sp>
        <p:nvSpPr>
          <p:cNvPr id="204" name="Google Shape;204;g37af9bc3561_0_2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Check your referee stand (Take your cards)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Check the net height, tension and that it is secured properly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Check the strings and straps are not loose and the posts are padded properly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Make sure there is enough balls for each team to warm up with and that they are pumped up correctly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You can check the </a:t>
            </a:r>
            <a:r>
              <a:rPr lang="en-GB" err="1">
                <a:solidFill>
                  <a:srgbClr val="FFFFFF"/>
                </a:solidFill>
              </a:rPr>
              <a:t>matchball</a:t>
            </a:r>
            <a:r>
              <a:rPr lang="en-GB">
                <a:solidFill>
                  <a:srgbClr val="FFFFFF"/>
                </a:solidFill>
              </a:rPr>
              <a:t> at this point too</a:t>
            </a:r>
            <a:endParaRPr>
              <a:solidFill>
                <a:srgbClr val="FFFFFF"/>
              </a:solidFill>
            </a:endParaRPr>
          </a:p>
        </p:txBody>
      </p:sp>
      <p:pic>
        <p:nvPicPr>
          <p:cNvPr id="205" name="Google Shape;205;g37af9bc3561_0_21"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af9bc3561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Pre-protocol</a:t>
            </a:r>
            <a:endParaRPr b="1"/>
          </a:p>
        </p:txBody>
      </p:sp>
      <p:sp>
        <p:nvSpPr>
          <p:cNvPr id="212" name="Google Shape;212;g37af9bc3561_0_2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Speak to second Referee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Speak to scorer</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Speak to coaches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Make sure clubs have registrations ready for the scorer in plenty of time- this includes shirt numbers, captains and liberos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Speak to line Judges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Observe general warm up </a:t>
            </a:r>
            <a:endParaRPr>
              <a:solidFill>
                <a:srgbClr val="FFFFFF"/>
              </a:solidFill>
            </a:endParaRPr>
          </a:p>
        </p:txBody>
      </p:sp>
      <p:pic>
        <p:nvPicPr>
          <p:cNvPr id="213" name="Google Shape;213;g37af9bc3561_0_27"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7af9bc3561_0_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t>The Protocol </a:t>
            </a:r>
            <a:endParaRPr b="1"/>
          </a:p>
        </p:txBody>
      </p:sp>
      <p:sp>
        <p:nvSpPr>
          <p:cNvPr id="220" name="Google Shape;220;g37af9bc3561_0_33"/>
          <p:cNvSpPr txBox="1">
            <a:spLocks noGrp="1"/>
          </p:cNvSpPr>
          <p:nvPr>
            <p:ph type="body" idx="1"/>
          </p:nvPr>
        </p:nvSpPr>
        <p:spPr>
          <a:xfrm>
            <a:off x="838200" y="1825625"/>
            <a:ext cx="10515600" cy="45033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- 14 minutes - Coin toss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-13 minutes  - official warm up start up</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Get both captain to sign the scoresheet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Get both coaches to sign the scoresheet.</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Check team sheets against teams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Confirm captains, liberos, setters and Opposites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Get lineup sheets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- 3 minutes whistle and signal for warm-up to end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Say your good lucks and proceed to the stand</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- 60 - 45 seconds whistle for teams to go on court</a:t>
            </a:r>
            <a:endParaRPr>
              <a:solidFill>
                <a:srgbClr val="FFFFFF"/>
              </a:solidFill>
            </a:endParaRPr>
          </a:p>
        </p:txBody>
      </p:sp>
      <p:pic>
        <p:nvPicPr>
          <p:cNvPr id="221" name="Google Shape;221;g37af9bc3561_0_33"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7b10dd8ce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During the Game - Both Referees</a:t>
            </a:r>
            <a:endParaRPr/>
          </a:p>
        </p:txBody>
      </p:sp>
      <p:sp>
        <p:nvSpPr>
          <p:cNvPr id="228" name="Google Shape;228;g37b10dd8ce3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Facilitate the game and keep the ball flying</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Look Professional at all times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Speak appropriately to players, coaches and the officiating team</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Take your time, asses, think, make your decision</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Use correct signals </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Do not give in to shouting, but consider that you might be wrong</a:t>
            </a:r>
            <a:endParaRPr>
              <a:solidFill>
                <a:srgbClr val="FFFFFF"/>
              </a:solidFill>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229" name="Google Shape;229;g37b10dd8ce3_0_0"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7b10dd8ce3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During the Game - 1st Referee</a:t>
            </a:r>
            <a:endParaRPr/>
          </a:p>
        </p:txBody>
      </p:sp>
      <p:sp>
        <p:nvSpPr>
          <p:cNvPr id="236" name="Google Shape;236;g37b10dd8ce3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accent6"/>
              </a:buClr>
              <a:buSzPts val="1800"/>
              <a:buChar char="•"/>
            </a:pPr>
            <a:r>
              <a:rPr lang="en-GB">
                <a:solidFill>
                  <a:schemeClr val="accent6"/>
                </a:solidFill>
              </a:rPr>
              <a:t>Responsible for safety and wellbeing of everyone present</a:t>
            </a:r>
            <a:endParaRPr>
              <a:solidFill>
                <a:schemeClr val="accent6"/>
              </a:solidFill>
            </a:endParaRPr>
          </a:p>
          <a:p>
            <a:pPr marL="457200" lvl="0" indent="-342900" algn="l" rtl="0">
              <a:spcBef>
                <a:spcPts val="0"/>
              </a:spcBef>
              <a:spcAft>
                <a:spcPts val="0"/>
              </a:spcAft>
              <a:buClr>
                <a:schemeClr val="accent6"/>
              </a:buClr>
              <a:buSzPts val="1800"/>
              <a:buChar char="•"/>
            </a:pPr>
            <a:r>
              <a:rPr lang="en-GB">
                <a:solidFill>
                  <a:schemeClr val="accent6"/>
                </a:solidFill>
              </a:rPr>
              <a:t>Read the spirit of the game </a:t>
            </a:r>
            <a:endParaRPr>
              <a:solidFill>
                <a:schemeClr val="accent6"/>
              </a:solidFill>
            </a:endParaRPr>
          </a:p>
          <a:p>
            <a:pPr marL="457200" lvl="0" indent="-342900" algn="l" rtl="0">
              <a:spcBef>
                <a:spcPts val="0"/>
              </a:spcBef>
              <a:spcAft>
                <a:spcPts val="0"/>
              </a:spcAft>
              <a:buClr>
                <a:schemeClr val="accent6"/>
              </a:buClr>
              <a:buSzPts val="1800"/>
              <a:buChar char="•"/>
            </a:pPr>
            <a:r>
              <a:rPr lang="en-GB">
                <a:solidFill>
                  <a:schemeClr val="accent6"/>
                </a:solidFill>
              </a:rPr>
              <a:t>When necessary speak to captain</a:t>
            </a:r>
            <a:endParaRPr>
              <a:solidFill>
                <a:schemeClr val="accent6"/>
              </a:solidFill>
            </a:endParaRPr>
          </a:p>
          <a:p>
            <a:pPr marL="457200" lvl="0" indent="-342900" algn="l" rtl="0">
              <a:spcBef>
                <a:spcPts val="0"/>
              </a:spcBef>
              <a:spcAft>
                <a:spcPts val="0"/>
              </a:spcAft>
              <a:buClr>
                <a:schemeClr val="accent6"/>
              </a:buClr>
              <a:buSzPts val="1800"/>
              <a:buChar char="•"/>
            </a:pPr>
            <a:r>
              <a:rPr lang="en-GB">
                <a:solidFill>
                  <a:schemeClr val="accent6"/>
                </a:solidFill>
              </a:rPr>
              <a:t>Use warnings and sanctions as necessary</a:t>
            </a:r>
            <a:endParaRPr>
              <a:solidFill>
                <a:schemeClr val="accent6"/>
              </a:solidFill>
            </a:endParaRPr>
          </a:p>
          <a:p>
            <a:pPr marL="457200" lvl="0" indent="-342900" algn="l" rtl="0">
              <a:spcBef>
                <a:spcPts val="0"/>
              </a:spcBef>
              <a:spcAft>
                <a:spcPts val="0"/>
              </a:spcAft>
              <a:buClr>
                <a:schemeClr val="accent6"/>
              </a:buClr>
              <a:buSzPts val="1800"/>
              <a:buChar char="•"/>
            </a:pPr>
            <a:r>
              <a:rPr lang="en-GB">
                <a:solidFill>
                  <a:schemeClr val="accent6"/>
                </a:solidFill>
              </a:rPr>
              <a:t>Only team captain can ask for an explanation of a rule</a:t>
            </a:r>
            <a:endParaRPr>
              <a:solidFill>
                <a:schemeClr val="accent6"/>
              </a:solidFill>
            </a:endParaRPr>
          </a:p>
        </p:txBody>
      </p:sp>
      <p:pic>
        <p:nvPicPr>
          <p:cNvPr id="237" name="Google Shape;237;g37b10dd8ce3_0_6" descr="A picture containing food, drawing, shirt&#10;&#10;Description automatically generated"/>
          <p:cNvPicPr preferRelativeResize="0"/>
          <p:nvPr/>
        </p:nvPicPr>
        <p:blipFill rotWithShape="1">
          <a:blip r:embed="rId3">
            <a:alphaModFix/>
          </a:blip>
          <a:srcRect/>
          <a:stretch/>
        </p:blipFill>
        <p:spPr>
          <a:xfrm>
            <a:off x="9762629" y="5754819"/>
            <a:ext cx="2505673" cy="12375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361985-757A-3AB8-63DE-7C5DA34AA7EE}"/>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BF31A33E-3575-60B6-F700-89B9B9549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322FD0D0-9D73-F19B-9D01-DCC28C83207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The Internal challenges​</a:t>
            </a:r>
          </a:p>
        </p:txBody>
      </p:sp>
      <p:sp>
        <p:nvSpPr>
          <p:cNvPr id="8" name="Content Placeholder 2">
            <a:extLst>
              <a:ext uri="{FF2B5EF4-FFF2-40B4-BE49-F238E27FC236}">
                <a16:creationId xmlns:a16="http://schemas.microsoft.com/office/drawing/2014/main" id="{005298E5-5350-ED15-1468-43E2600A28FE}"/>
              </a:ext>
            </a:extLst>
          </p:cNvPr>
          <p:cNvSpPr>
            <a:spLocks noGrp="1"/>
          </p:cNvSpPr>
          <p:nvPr>
            <p:ph idx="1"/>
          </p:nvPr>
        </p:nvSpPr>
        <p:spPr>
          <a:xfrm>
            <a:off x="838200" y="1825624"/>
            <a:ext cx="10515600" cy="4708525"/>
          </a:xfrm>
        </p:spPr>
        <p:txBody>
          <a:bodyPr>
            <a:normAutofit/>
          </a:bodyPr>
          <a:lstStyle/>
          <a:p>
            <a:pPr marL="0" indent="0">
              <a:lnSpc>
                <a:spcPct val="110000"/>
              </a:lnSpc>
              <a:buNone/>
            </a:pPr>
            <a:r>
              <a:rPr lang="en-GB" sz="2400">
                <a:solidFill>
                  <a:schemeClr val="accent4"/>
                </a:solidFill>
                <a:latin typeface="Work Sans" pitchFamily="2" charset="0"/>
              </a:rPr>
              <a:t>Hyperarousal-levels of cognitive and mental activation as well as our alertness</a:t>
            </a:r>
          </a:p>
          <a:p>
            <a:pPr>
              <a:lnSpc>
                <a:spcPct val="110000"/>
              </a:lnSpc>
            </a:pPr>
            <a:r>
              <a:rPr lang="en-GB" sz="2400">
                <a:solidFill>
                  <a:schemeClr val="accent4"/>
                </a:solidFill>
                <a:latin typeface="Work Sans" pitchFamily="2" charset="0"/>
              </a:rPr>
              <a:t>How does that then impact on our Internal Resources and Resilience:</a:t>
            </a:r>
          </a:p>
          <a:p>
            <a:pPr lvl="1">
              <a:lnSpc>
                <a:spcPct val="110000"/>
              </a:lnSpc>
            </a:pPr>
            <a:r>
              <a:rPr lang="en-GB" sz="2000">
                <a:solidFill>
                  <a:schemeClr val="accent4"/>
                </a:solidFill>
                <a:latin typeface="Work Sans" pitchFamily="2" charset="0"/>
              </a:rPr>
              <a:t>Impact on our confidence</a:t>
            </a:r>
          </a:p>
          <a:p>
            <a:pPr lvl="1">
              <a:lnSpc>
                <a:spcPct val="110000"/>
              </a:lnSpc>
            </a:pPr>
            <a:r>
              <a:rPr lang="en-GB" sz="2000">
                <a:solidFill>
                  <a:schemeClr val="accent4"/>
                </a:solidFill>
                <a:latin typeface="Work Sans" pitchFamily="2" charset="0"/>
              </a:rPr>
              <a:t>Lack of ability to focus</a:t>
            </a:r>
          </a:p>
          <a:p>
            <a:pPr lvl="1">
              <a:lnSpc>
                <a:spcPct val="110000"/>
              </a:lnSpc>
            </a:pPr>
            <a:r>
              <a:rPr lang="en-GB" sz="2000">
                <a:solidFill>
                  <a:schemeClr val="accent4"/>
                </a:solidFill>
                <a:latin typeface="Work Sans" pitchFamily="2" charset="0"/>
              </a:rPr>
              <a:t>Physical effects of stress </a:t>
            </a:r>
          </a:p>
          <a:p>
            <a:pPr lvl="1">
              <a:lnSpc>
                <a:spcPct val="110000"/>
              </a:lnSpc>
            </a:pPr>
            <a:r>
              <a:rPr lang="en-GB" sz="2000">
                <a:solidFill>
                  <a:schemeClr val="accent4"/>
                </a:solidFill>
                <a:latin typeface="Work Sans" pitchFamily="2" charset="0"/>
              </a:rPr>
              <a:t>Excessive thinking-internalisation</a:t>
            </a:r>
          </a:p>
          <a:p>
            <a:pPr lvl="1">
              <a:lnSpc>
                <a:spcPct val="110000"/>
              </a:lnSpc>
            </a:pPr>
            <a:r>
              <a:rPr lang="en-GB" sz="2000">
                <a:solidFill>
                  <a:schemeClr val="accent4"/>
                </a:solidFill>
                <a:latin typeface="Work Sans" pitchFamily="2" charset="0"/>
              </a:rPr>
              <a:t>Impatience</a:t>
            </a:r>
          </a:p>
          <a:p>
            <a:pPr lvl="1">
              <a:lnSpc>
                <a:spcPct val="110000"/>
              </a:lnSpc>
            </a:pPr>
            <a:r>
              <a:rPr lang="en-GB" sz="2000">
                <a:solidFill>
                  <a:schemeClr val="accent4"/>
                </a:solidFill>
                <a:latin typeface="Work Sans" pitchFamily="2" charset="0"/>
              </a:rPr>
              <a:t>Our body language changes</a:t>
            </a:r>
          </a:p>
          <a:p>
            <a:pPr lvl="1">
              <a:lnSpc>
                <a:spcPct val="110000"/>
              </a:lnSpc>
            </a:pPr>
            <a:r>
              <a:rPr lang="en-GB" sz="2000">
                <a:solidFill>
                  <a:schemeClr val="accent4"/>
                </a:solidFill>
                <a:latin typeface="Work Sans" pitchFamily="2" charset="0"/>
              </a:rPr>
              <a:t>Our communication changes</a:t>
            </a:r>
          </a:p>
        </p:txBody>
      </p:sp>
    </p:spTree>
    <p:extLst>
      <p:ext uri="{BB962C8B-B14F-4D97-AF65-F5344CB8AC3E}">
        <p14:creationId xmlns:p14="http://schemas.microsoft.com/office/powerpoint/2010/main" val="1715969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b10dd8ce3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During the Game - 2nd Referee</a:t>
            </a:r>
            <a:endParaRPr/>
          </a:p>
        </p:txBody>
      </p:sp>
      <p:sp>
        <p:nvSpPr>
          <p:cNvPr id="244" name="Google Shape;244;g37b10dd8ce3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Hand out and collect line up sheets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Check rotations before and during sets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Help with Back Court attacks / Back Court Blockers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Substitution procedure</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Libero Exchange</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Communicate with scorer, coaches and 1st referee</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Control the benches and warm up area</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Control timings</a:t>
            </a:r>
            <a:endParaRPr>
              <a:solidFill>
                <a:srgbClr val="FFFFFF"/>
              </a:solidFill>
            </a:endParaRPr>
          </a:p>
        </p:txBody>
      </p:sp>
      <p:pic>
        <p:nvPicPr>
          <p:cNvPr id="245" name="Google Shape;245;g37b10dd8ce3_0_12"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7b10dd8ce3_0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Post Game</a:t>
            </a:r>
            <a:endParaRPr/>
          </a:p>
        </p:txBody>
      </p:sp>
      <p:sp>
        <p:nvSpPr>
          <p:cNvPr id="252" name="Google Shape;252;g37b10dd8ce3_0_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rgbClr val="FFFFFF"/>
              </a:buClr>
              <a:buSzPts val="1800"/>
              <a:buChar char="•"/>
            </a:pPr>
            <a:r>
              <a:rPr lang="en-GB">
                <a:solidFill>
                  <a:srgbClr val="FFFFFF"/>
                </a:solidFill>
              </a:rPr>
              <a:t>Shake hands with everyone</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Ask captains to stay behind for signatures</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Thank your team</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Check the Score sheet</a:t>
            </a:r>
            <a:endParaRPr>
              <a:solidFill>
                <a:srgbClr val="FFFFFF"/>
              </a:solidFill>
            </a:endParaRPr>
          </a:p>
          <a:p>
            <a:pPr marL="457200" lvl="0" indent="-342900" algn="l" rtl="0">
              <a:spcBef>
                <a:spcPts val="0"/>
              </a:spcBef>
              <a:spcAft>
                <a:spcPts val="0"/>
              </a:spcAft>
              <a:buClr>
                <a:srgbClr val="FFFFFF"/>
              </a:buClr>
              <a:buSzPts val="1800"/>
              <a:buChar char="•"/>
            </a:pPr>
            <a:r>
              <a:rPr lang="en-GB">
                <a:solidFill>
                  <a:srgbClr val="FFFFFF"/>
                </a:solidFill>
              </a:rPr>
              <a:t>Sign the Score sheet</a:t>
            </a:r>
            <a:endParaRPr>
              <a:solidFill>
                <a:srgbClr val="FFFFFF"/>
              </a:solidFill>
            </a:endParaRPr>
          </a:p>
          <a:p>
            <a:pPr marL="457200" lvl="0" indent="0" algn="l" rtl="0">
              <a:spcBef>
                <a:spcPts val="1000"/>
              </a:spcBef>
              <a:spcAft>
                <a:spcPts val="0"/>
              </a:spcAft>
              <a:buNone/>
            </a:pPr>
            <a:endParaRPr/>
          </a:p>
        </p:txBody>
      </p:sp>
      <p:pic>
        <p:nvPicPr>
          <p:cNvPr id="253" name="Google Shape;253;g37b10dd8ce3_0_18" descr="A picture containing food, drawing, shirt&#10;&#10;Description automatically generated"/>
          <p:cNvPicPr preferRelativeResize="0"/>
          <p:nvPr/>
        </p:nvPicPr>
        <p:blipFill rotWithShape="1">
          <a:blip r:embed="rId3">
            <a:alphaModFix/>
          </a:blip>
          <a:srcRect/>
          <a:stretch/>
        </p:blipFill>
        <p:spPr>
          <a:xfrm>
            <a:off x="9762629" y="5740531"/>
            <a:ext cx="2505673" cy="123759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F28C1D-9D8F-2666-5025-7837BD69D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97157-B406-6E8E-BDA0-EC178DB5349C}"/>
              </a:ext>
            </a:extLst>
          </p:cNvPr>
          <p:cNvSpPr>
            <a:spLocks noGrp="1"/>
          </p:cNvSpPr>
          <p:nvPr>
            <p:ph type="title"/>
          </p:nvPr>
        </p:nvSpPr>
        <p:spPr>
          <a:xfrm>
            <a:off x="6907731" y="2766218"/>
            <a:ext cx="4170451" cy="1325563"/>
          </a:xfrm>
        </p:spPr>
        <p:txBody>
          <a:bodyPr>
            <a:normAutofit/>
          </a:bodyPr>
          <a:lstStyle/>
          <a:p>
            <a:r>
              <a:rPr lang="en-GB" b="1">
                <a:solidFill>
                  <a:schemeClr val="bg2"/>
                </a:solidFill>
                <a:latin typeface="Work Sans" pitchFamily="2" charset="0"/>
              </a:rPr>
              <a:t>QUESTIONS?</a:t>
            </a:r>
          </a:p>
        </p:txBody>
      </p:sp>
      <p:pic>
        <p:nvPicPr>
          <p:cNvPr id="5" name="Picture 4" descr="A picture containing drawing&#10;&#10;Description automatically generated">
            <a:extLst>
              <a:ext uri="{FF2B5EF4-FFF2-40B4-BE49-F238E27FC236}">
                <a16:creationId xmlns:a16="http://schemas.microsoft.com/office/drawing/2014/main" id="{8566FC3C-FE11-3646-1DB1-006DCF871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497" y="5359916"/>
            <a:ext cx="1957370" cy="1958475"/>
          </a:xfrm>
          <a:prstGeom prst="rect">
            <a:avLst/>
          </a:prstGeom>
        </p:spPr>
      </p:pic>
      <p:sp>
        <p:nvSpPr>
          <p:cNvPr id="4" name="Title 1">
            <a:extLst>
              <a:ext uri="{FF2B5EF4-FFF2-40B4-BE49-F238E27FC236}">
                <a16:creationId xmlns:a16="http://schemas.microsoft.com/office/drawing/2014/main" id="{25F1877C-49FE-B2EE-B623-B9C9EA7CF95D}"/>
              </a:ext>
            </a:extLst>
          </p:cNvPr>
          <p:cNvSpPr txBox="1">
            <a:spLocks/>
          </p:cNvSpPr>
          <p:nvPr/>
        </p:nvSpPr>
        <p:spPr>
          <a:xfrm>
            <a:off x="6197065" y="4353530"/>
            <a:ext cx="559178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If you have further questions, these can be emailed to </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hlinkClick r:id="rId4"/>
              </a:rPr>
              <a:t>referee@scottishvolleyball.org</a:t>
            </a:r>
            <a:r>
              <a:rPr kumimoji="0" lang="en-GB" sz="2800" b="1" i="0" u="none" strike="noStrike" kern="1200" cap="none" spc="0" normalizeH="0" baseline="0" noProof="0">
                <a:ln>
                  <a:noFill/>
                </a:ln>
                <a:solidFill>
                  <a:srgbClr val="144577"/>
                </a:solidFill>
                <a:effectLst/>
                <a:uLnTx/>
                <a:uFillTx/>
                <a:latin typeface="Work Sans" pitchFamily="2" charset="0"/>
                <a:ea typeface="+mj-ea"/>
                <a:cs typeface="+mj-cs"/>
              </a:rPr>
              <a:t> </a:t>
            </a:r>
          </a:p>
        </p:txBody>
      </p:sp>
    </p:spTree>
    <p:extLst>
      <p:ext uri="{BB962C8B-B14F-4D97-AF65-F5344CB8AC3E}">
        <p14:creationId xmlns:p14="http://schemas.microsoft.com/office/powerpoint/2010/main" val="216323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5CC9A6-5CC9-D7FC-BD7B-055452C92544}"/>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320CB4B7-796B-415B-A435-FF3F665AC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Tree>
    <p:extLst>
      <p:ext uri="{BB962C8B-B14F-4D97-AF65-F5344CB8AC3E}">
        <p14:creationId xmlns:p14="http://schemas.microsoft.com/office/powerpoint/2010/main" val="3481785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D7C8E7-D3F7-A014-8602-F44CF568502C}"/>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CA2E2475-D715-68A2-67F7-5DE10AF7A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Tree>
    <p:extLst>
      <p:ext uri="{BB962C8B-B14F-4D97-AF65-F5344CB8AC3E}">
        <p14:creationId xmlns:p14="http://schemas.microsoft.com/office/powerpoint/2010/main" val="32746548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AB58838-B8C1-4F45-9F01-CF136BAAE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45C02BC-FEED-47B6-99FC-6247F9E1341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Courses - Grade 4</a:t>
            </a:r>
          </a:p>
        </p:txBody>
      </p:sp>
      <p:sp>
        <p:nvSpPr>
          <p:cNvPr id="8" name="Content Placeholder 2">
            <a:extLst>
              <a:ext uri="{FF2B5EF4-FFF2-40B4-BE49-F238E27FC236}">
                <a16:creationId xmlns:a16="http://schemas.microsoft.com/office/drawing/2014/main" id="{2EC07140-8F9A-4BF5-BBBD-131CE5AD6187}"/>
              </a:ext>
            </a:extLst>
          </p:cNvPr>
          <p:cNvSpPr>
            <a:spLocks noGrp="1"/>
          </p:cNvSpPr>
          <p:nvPr>
            <p:ph idx="1"/>
          </p:nvPr>
        </p:nvSpPr>
        <p:spPr>
          <a:xfrm>
            <a:off x="838200" y="1825625"/>
            <a:ext cx="10515600" cy="3863535"/>
          </a:xfrm>
        </p:spPr>
        <p:txBody>
          <a:bodyPr>
            <a:normAutofit fontScale="47500" lnSpcReduction="20000"/>
          </a:bodyPr>
          <a:lstStyle/>
          <a:p>
            <a:r>
              <a:rPr lang="en-GB" sz="6000">
                <a:solidFill>
                  <a:schemeClr val="accent4"/>
                </a:solidFill>
                <a:latin typeface="Work Sans" pitchFamily="2" charset="0"/>
              </a:rPr>
              <a:t>Enrolment via SV Membership website</a:t>
            </a:r>
          </a:p>
          <a:p>
            <a:r>
              <a:rPr lang="en-GB" sz="6000">
                <a:solidFill>
                  <a:schemeClr val="accent4"/>
                </a:solidFill>
                <a:latin typeface="Work Sans" pitchFamily="2" charset="0"/>
              </a:rPr>
              <a:t>Online theory part</a:t>
            </a:r>
          </a:p>
          <a:p>
            <a:r>
              <a:rPr lang="en-GB" sz="6000">
                <a:solidFill>
                  <a:schemeClr val="accent4"/>
                </a:solidFill>
                <a:latin typeface="Work Sans" pitchFamily="2" charset="0"/>
              </a:rPr>
              <a:t>Practical day</a:t>
            </a:r>
          </a:p>
          <a:p>
            <a:r>
              <a:rPr lang="en-GB" sz="6000">
                <a:solidFill>
                  <a:schemeClr val="accent4"/>
                </a:solidFill>
                <a:latin typeface="Work Sans" pitchFamily="2" charset="0"/>
              </a:rPr>
              <a:t>Written exam</a:t>
            </a:r>
          </a:p>
          <a:p>
            <a:r>
              <a:rPr lang="en-GB" sz="6000">
                <a:solidFill>
                  <a:schemeClr val="accent4"/>
                </a:solidFill>
                <a:latin typeface="Work Sans" pitchFamily="2" charset="0"/>
              </a:rPr>
              <a:t>Confirmation of pass or requirement to re-sit any parts</a:t>
            </a:r>
          </a:p>
          <a:p>
            <a:r>
              <a:rPr lang="en-GB" sz="6000">
                <a:solidFill>
                  <a:schemeClr val="accent4"/>
                </a:solidFill>
                <a:latin typeface="Work Sans" pitchFamily="2" charset="0"/>
              </a:rPr>
              <a:t>Register as referee on SV Membership website</a:t>
            </a:r>
          </a:p>
          <a:p>
            <a:r>
              <a:rPr lang="en-GB" sz="6000">
                <a:solidFill>
                  <a:schemeClr val="accent4"/>
                </a:solidFill>
                <a:latin typeface="Work Sans" pitchFamily="2" charset="0"/>
              </a:rPr>
              <a:t>If you have multiple candidates reach out and we can look at using your venue to host a course</a:t>
            </a:r>
          </a:p>
        </p:txBody>
      </p:sp>
    </p:spTree>
    <p:extLst>
      <p:ext uri="{BB962C8B-B14F-4D97-AF65-F5344CB8AC3E}">
        <p14:creationId xmlns:p14="http://schemas.microsoft.com/office/powerpoint/2010/main" val="1103815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961DCB-4EB8-6D3B-8EE3-9CDAE62922C3}"/>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32BA21FF-CD28-FF5C-BC51-D4AEACD5C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975C429E-8154-B359-622E-65A9F282EEFA}"/>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Grade 4 – organising a course</a:t>
            </a:r>
          </a:p>
        </p:txBody>
      </p:sp>
      <p:sp>
        <p:nvSpPr>
          <p:cNvPr id="8" name="Content Placeholder 2">
            <a:extLst>
              <a:ext uri="{FF2B5EF4-FFF2-40B4-BE49-F238E27FC236}">
                <a16:creationId xmlns:a16="http://schemas.microsoft.com/office/drawing/2014/main" id="{9763B11A-3CFF-CA20-4EFE-7743EECA16C8}"/>
              </a:ext>
            </a:extLst>
          </p:cNvPr>
          <p:cNvSpPr>
            <a:spLocks noGrp="1"/>
          </p:cNvSpPr>
          <p:nvPr>
            <p:ph idx="1"/>
          </p:nvPr>
        </p:nvSpPr>
        <p:spPr>
          <a:xfrm>
            <a:off x="838200" y="1825625"/>
            <a:ext cx="10515600" cy="3863535"/>
          </a:xfrm>
        </p:spPr>
        <p:txBody>
          <a:bodyPr>
            <a:normAutofit fontScale="47500" lnSpcReduction="20000"/>
          </a:bodyPr>
          <a:lstStyle/>
          <a:p>
            <a:pPr marL="0" indent="0">
              <a:lnSpc>
                <a:spcPct val="120000"/>
              </a:lnSpc>
              <a:buNone/>
            </a:pPr>
            <a:r>
              <a:rPr lang="en-GB" sz="6000">
                <a:solidFill>
                  <a:schemeClr val="accent4"/>
                </a:solidFill>
                <a:latin typeface="Work Sans" pitchFamily="2" charset="0"/>
              </a:rPr>
              <a:t>To organise a course you need to:</a:t>
            </a:r>
          </a:p>
          <a:p>
            <a:pPr lvl="1">
              <a:lnSpc>
                <a:spcPct val="120000"/>
              </a:lnSpc>
            </a:pPr>
            <a:r>
              <a:rPr lang="en-GB" sz="4000">
                <a:solidFill>
                  <a:schemeClr val="accent4"/>
                </a:solidFill>
                <a:latin typeface="Work Sans" pitchFamily="2" charset="0"/>
              </a:rPr>
              <a:t>contact the Referee Commission and agree two possible dates</a:t>
            </a:r>
          </a:p>
          <a:p>
            <a:pPr lvl="1">
              <a:lnSpc>
                <a:spcPct val="120000"/>
              </a:lnSpc>
            </a:pPr>
            <a:r>
              <a:rPr lang="en-GB" sz="4000">
                <a:solidFill>
                  <a:schemeClr val="accent4"/>
                </a:solidFill>
                <a:latin typeface="Work Sans" pitchFamily="2" charset="0"/>
              </a:rPr>
              <a:t>book and pay for a sports hall and equipment</a:t>
            </a:r>
          </a:p>
          <a:p>
            <a:pPr lvl="1">
              <a:lnSpc>
                <a:spcPct val="120000"/>
              </a:lnSpc>
            </a:pPr>
            <a:r>
              <a:rPr lang="en-GB" sz="4000">
                <a:solidFill>
                  <a:schemeClr val="accent4"/>
                </a:solidFill>
                <a:latin typeface="Work Sans" pitchFamily="2" charset="0"/>
              </a:rPr>
              <a:t>arrange players to participate in practice games (sometimes this can be other candidates on the course)</a:t>
            </a:r>
          </a:p>
          <a:p>
            <a:pPr>
              <a:lnSpc>
                <a:spcPct val="120000"/>
              </a:lnSpc>
            </a:pPr>
            <a:r>
              <a:rPr lang="en-GB" sz="6000">
                <a:solidFill>
                  <a:schemeClr val="accent4"/>
                </a:solidFill>
                <a:latin typeface="Work Sans" pitchFamily="2" charset="0"/>
              </a:rPr>
              <a:t>The Referee Commission can help with:</a:t>
            </a:r>
          </a:p>
          <a:p>
            <a:pPr lvl="1">
              <a:lnSpc>
                <a:spcPct val="120000"/>
              </a:lnSpc>
            </a:pPr>
            <a:r>
              <a:rPr lang="en-GB" sz="4000">
                <a:solidFill>
                  <a:schemeClr val="accent4"/>
                </a:solidFill>
                <a:latin typeface="Work Sans" pitchFamily="2" charset="0"/>
              </a:rPr>
              <a:t>finalising the date and organising the course tutor</a:t>
            </a:r>
          </a:p>
          <a:p>
            <a:pPr lvl="1">
              <a:lnSpc>
                <a:spcPct val="120000"/>
              </a:lnSpc>
            </a:pPr>
            <a:r>
              <a:rPr lang="en-GB" sz="4000">
                <a:solidFill>
                  <a:schemeClr val="accent4"/>
                </a:solidFill>
                <a:latin typeface="Work Sans" pitchFamily="2" charset="0"/>
              </a:rPr>
              <a:t>advertising</a:t>
            </a:r>
          </a:p>
          <a:p>
            <a:pPr lvl="1">
              <a:lnSpc>
                <a:spcPct val="120000"/>
              </a:lnSpc>
            </a:pPr>
            <a:r>
              <a:rPr lang="en-GB" sz="4000">
                <a:solidFill>
                  <a:schemeClr val="accent4"/>
                </a:solidFill>
                <a:latin typeface="Work Sans" pitchFamily="2" charset="0"/>
              </a:rPr>
              <a:t>collate candidate details</a:t>
            </a:r>
          </a:p>
          <a:p>
            <a:pPr lvl="1">
              <a:lnSpc>
                <a:spcPct val="120000"/>
              </a:lnSpc>
            </a:pPr>
            <a:r>
              <a:rPr lang="en-GB" sz="4000">
                <a:solidFill>
                  <a:schemeClr val="accent4"/>
                </a:solidFill>
                <a:latin typeface="Work Sans" pitchFamily="2" charset="0"/>
              </a:rPr>
              <a:t>some of the hall hire costs</a:t>
            </a:r>
          </a:p>
        </p:txBody>
      </p:sp>
    </p:spTree>
    <p:extLst>
      <p:ext uri="{BB962C8B-B14F-4D97-AF65-F5344CB8AC3E}">
        <p14:creationId xmlns:p14="http://schemas.microsoft.com/office/powerpoint/2010/main" val="38233523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3E72632-FF94-7E64-8495-B11E08B8ED00}"/>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7191DE89-7A54-2095-7EFC-D28B4E623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96B8552-5A8D-6845-199E-215CB5B39A0E}"/>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Grade 3</a:t>
            </a:r>
          </a:p>
        </p:txBody>
      </p:sp>
      <p:sp>
        <p:nvSpPr>
          <p:cNvPr id="8" name="Content Placeholder 2">
            <a:extLst>
              <a:ext uri="{FF2B5EF4-FFF2-40B4-BE49-F238E27FC236}">
                <a16:creationId xmlns:a16="http://schemas.microsoft.com/office/drawing/2014/main" id="{843203A4-9D25-FA97-D1E5-7E76DFBAFBD5}"/>
              </a:ext>
            </a:extLst>
          </p:cNvPr>
          <p:cNvSpPr>
            <a:spLocks noGrp="1"/>
          </p:cNvSpPr>
          <p:nvPr>
            <p:ph idx="1"/>
          </p:nvPr>
        </p:nvSpPr>
        <p:spPr>
          <a:xfrm>
            <a:off x="838200" y="1825625"/>
            <a:ext cx="10515600" cy="3863535"/>
          </a:xfrm>
        </p:spPr>
        <p:txBody>
          <a:bodyPr>
            <a:normAutofit/>
          </a:bodyPr>
          <a:lstStyle/>
          <a:p>
            <a:r>
              <a:rPr lang="en-GB" sz="2600">
                <a:solidFill>
                  <a:schemeClr val="accent4"/>
                </a:solidFill>
                <a:latin typeface="Work Sans" pitchFamily="2" charset="0"/>
              </a:rPr>
              <a:t>The participants should complete theory before the practical day / there will be a refresher session before the first games.</a:t>
            </a:r>
          </a:p>
          <a:p>
            <a:r>
              <a:rPr lang="en-GB" sz="2600">
                <a:solidFill>
                  <a:schemeClr val="accent4"/>
                </a:solidFill>
                <a:latin typeface="Work Sans" pitchFamily="2" charset="0"/>
              </a:rPr>
              <a:t>Participants will be expected to act as </a:t>
            </a:r>
          </a:p>
          <a:p>
            <a:pPr lvl="1"/>
            <a:r>
              <a:rPr lang="en-GB" sz="2200">
                <a:solidFill>
                  <a:schemeClr val="accent4"/>
                </a:solidFill>
                <a:latin typeface="Work Sans" pitchFamily="2" charset="0"/>
              </a:rPr>
              <a:t>1st Referee</a:t>
            </a:r>
          </a:p>
          <a:p>
            <a:pPr lvl="1"/>
            <a:r>
              <a:rPr lang="en-GB" sz="2200">
                <a:solidFill>
                  <a:schemeClr val="accent4"/>
                </a:solidFill>
                <a:latin typeface="Work Sans" pitchFamily="2" charset="0"/>
              </a:rPr>
              <a:t>2nd Referee</a:t>
            </a:r>
          </a:p>
          <a:p>
            <a:r>
              <a:rPr lang="en-GB" sz="2600">
                <a:solidFill>
                  <a:schemeClr val="accent4"/>
                </a:solidFill>
                <a:latin typeface="Work Sans" pitchFamily="2" charset="0"/>
              </a:rPr>
              <a:t>Multiple assessments over the course of the day/weekend</a:t>
            </a:r>
          </a:p>
          <a:p>
            <a:endParaRPr lang="en-GB" sz="2600">
              <a:solidFill>
                <a:schemeClr val="accent4"/>
              </a:solidFill>
              <a:latin typeface="Work Sans" pitchFamily="2" charset="0"/>
            </a:endParaRPr>
          </a:p>
          <a:p>
            <a:r>
              <a:rPr lang="en-GB" sz="2600">
                <a:solidFill>
                  <a:srgbClr val="FF0000"/>
                </a:solidFill>
                <a:latin typeface="Work Sans" pitchFamily="2" charset="0"/>
              </a:rPr>
              <a:t>Participants must bring their own whistle, coin, red and yellow cards!!!!!</a:t>
            </a:r>
          </a:p>
        </p:txBody>
      </p:sp>
    </p:spTree>
    <p:extLst>
      <p:ext uri="{BB962C8B-B14F-4D97-AF65-F5344CB8AC3E}">
        <p14:creationId xmlns:p14="http://schemas.microsoft.com/office/powerpoint/2010/main" val="68746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DAB58838-B8C1-4F45-9F01-CF136BAAE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445C02BC-FEED-47B6-99FC-6247F9E1341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a:latin typeface="Work Sans" pitchFamily="2" charset="0"/>
              </a:rPr>
              <a:t>The appointment system</a:t>
            </a:r>
          </a:p>
        </p:txBody>
      </p:sp>
      <p:sp>
        <p:nvSpPr>
          <p:cNvPr id="8" name="Content Placeholder 2">
            <a:extLst>
              <a:ext uri="{FF2B5EF4-FFF2-40B4-BE49-F238E27FC236}">
                <a16:creationId xmlns:a16="http://schemas.microsoft.com/office/drawing/2014/main" id="{2EC07140-8F9A-4BF5-BBBD-131CE5AD6187}"/>
              </a:ext>
            </a:extLst>
          </p:cNvPr>
          <p:cNvSpPr>
            <a:spLocks noGrp="1"/>
          </p:cNvSpPr>
          <p:nvPr>
            <p:ph idx="1"/>
          </p:nvPr>
        </p:nvSpPr>
        <p:spPr>
          <a:xfrm>
            <a:off x="838200" y="1825625"/>
            <a:ext cx="10515600" cy="3863535"/>
          </a:xfrm>
        </p:spPr>
        <p:txBody>
          <a:bodyPr>
            <a:normAutofit/>
          </a:bodyPr>
          <a:lstStyle/>
          <a:p>
            <a:r>
              <a:rPr lang="en-GB" err="1">
                <a:solidFill>
                  <a:schemeClr val="accent4"/>
                </a:solidFill>
                <a:latin typeface="Work Sans" pitchFamily="2" charset="0"/>
              </a:rPr>
              <a:t>WhosTheRef</a:t>
            </a:r>
            <a:endParaRPr lang="en-GB">
              <a:solidFill>
                <a:schemeClr val="accent4"/>
              </a:solidFill>
              <a:latin typeface="Work Sans" pitchFamily="2" charset="0"/>
            </a:endParaRPr>
          </a:p>
          <a:p>
            <a:r>
              <a:rPr lang="en-GB">
                <a:solidFill>
                  <a:schemeClr val="accent4"/>
                </a:solidFill>
                <a:latin typeface="Work Sans" pitchFamily="2" charset="0"/>
              </a:rPr>
              <a:t>Clubs:</a:t>
            </a:r>
          </a:p>
          <a:p>
            <a:pPr lvl="1"/>
            <a:r>
              <a:rPr lang="en-GB">
                <a:solidFill>
                  <a:schemeClr val="accent4"/>
                </a:solidFill>
                <a:latin typeface="Work Sans" pitchFamily="2" charset="0"/>
              </a:rPr>
              <a:t>Information sharing early</a:t>
            </a:r>
          </a:p>
          <a:p>
            <a:pPr lvl="1"/>
            <a:r>
              <a:rPr lang="en-GB">
                <a:solidFill>
                  <a:schemeClr val="accent4"/>
                </a:solidFill>
                <a:latin typeface="Work Sans" pitchFamily="2" charset="0"/>
              </a:rPr>
              <a:t>Who are your administrators</a:t>
            </a:r>
          </a:p>
          <a:p>
            <a:pPr lvl="1"/>
            <a:r>
              <a:rPr lang="en-GB">
                <a:solidFill>
                  <a:schemeClr val="accent4"/>
                </a:solidFill>
                <a:latin typeface="Work Sans" pitchFamily="2" charset="0"/>
              </a:rPr>
              <a:t>Changing details / cancelling matches</a:t>
            </a:r>
          </a:p>
          <a:p>
            <a:r>
              <a:rPr lang="en-GB">
                <a:solidFill>
                  <a:schemeClr val="accent4"/>
                </a:solidFill>
                <a:latin typeface="Work Sans" pitchFamily="2" charset="0"/>
              </a:rPr>
              <a:t>Referees</a:t>
            </a:r>
          </a:p>
          <a:p>
            <a:pPr lvl="1"/>
            <a:r>
              <a:rPr lang="en-GB">
                <a:solidFill>
                  <a:schemeClr val="accent4"/>
                </a:solidFill>
                <a:latin typeface="Work Sans" pitchFamily="2" charset="0"/>
              </a:rPr>
              <a:t>Availability</a:t>
            </a:r>
          </a:p>
          <a:p>
            <a:pPr lvl="1"/>
            <a:r>
              <a:rPr lang="en-GB">
                <a:solidFill>
                  <a:schemeClr val="accent4"/>
                </a:solidFill>
                <a:latin typeface="Work Sans" pitchFamily="2" charset="0"/>
              </a:rPr>
              <a:t>Notes</a:t>
            </a:r>
          </a:p>
          <a:p>
            <a:pPr lvl="1"/>
            <a:r>
              <a:rPr lang="en-GB">
                <a:solidFill>
                  <a:schemeClr val="accent4"/>
                </a:solidFill>
                <a:latin typeface="Work Sans" pitchFamily="2" charset="0"/>
              </a:rPr>
              <a:t>Joining the system</a:t>
            </a:r>
          </a:p>
        </p:txBody>
      </p:sp>
    </p:spTree>
    <p:extLst>
      <p:ext uri="{BB962C8B-B14F-4D97-AF65-F5344CB8AC3E}">
        <p14:creationId xmlns:p14="http://schemas.microsoft.com/office/powerpoint/2010/main" val="3177548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00AB9-8B37-48F8-BA75-F70C4A595381}"/>
              </a:ext>
            </a:extLst>
          </p:cNvPr>
          <p:cNvPicPr>
            <a:picLocks noChangeAspect="1"/>
          </p:cNvPicPr>
          <p:nvPr/>
        </p:nvPicPr>
        <p:blipFill>
          <a:blip r:embed="rId2"/>
          <a:stretch>
            <a:fillRect/>
          </a:stretch>
        </p:blipFill>
        <p:spPr>
          <a:xfrm>
            <a:off x="304800" y="1307062"/>
            <a:ext cx="11582400" cy="4243875"/>
          </a:xfrm>
          <a:prstGeom prst="rect">
            <a:avLst/>
          </a:prstGeom>
        </p:spPr>
      </p:pic>
    </p:spTree>
    <p:extLst>
      <p:ext uri="{BB962C8B-B14F-4D97-AF65-F5344CB8AC3E}">
        <p14:creationId xmlns:p14="http://schemas.microsoft.com/office/powerpoint/2010/main" val="212121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065504-AC09-CBBE-8487-FC517EFD336C}"/>
            </a:ext>
          </a:extLst>
        </p:cNvPr>
        <p:cNvGrpSpPr/>
        <p:nvPr/>
      </p:nvGrpSpPr>
      <p:grpSpPr>
        <a:xfrm>
          <a:off x="0" y="0"/>
          <a:ext cx="0" cy="0"/>
          <a:chOff x="0" y="0"/>
          <a:chExt cx="0" cy="0"/>
        </a:xfrm>
      </p:grpSpPr>
      <p:pic>
        <p:nvPicPr>
          <p:cNvPr id="5" name="Picture 4" descr="A picture containing food, drawing, shirt&#10;&#10;Description automatically generated">
            <a:extLst>
              <a:ext uri="{FF2B5EF4-FFF2-40B4-BE49-F238E27FC236}">
                <a16:creationId xmlns:a16="http://schemas.microsoft.com/office/drawing/2014/main" id="{6BACB05B-86A4-4CC0-CE50-1D9BF403D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629" y="5740531"/>
            <a:ext cx="2505673" cy="1237595"/>
          </a:xfrm>
          <a:prstGeom prst="rect">
            <a:avLst/>
          </a:prstGeom>
        </p:spPr>
      </p:pic>
      <p:sp>
        <p:nvSpPr>
          <p:cNvPr id="7" name="Title 1">
            <a:extLst>
              <a:ext uri="{FF2B5EF4-FFF2-40B4-BE49-F238E27FC236}">
                <a16:creationId xmlns:a16="http://schemas.microsoft.com/office/drawing/2014/main" id="{9242C149-2D17-53F3-0679-13657316234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7EC5E2"/>
                </a:solidFill>
                <a:effectLst/>
                <a:uLnTx/>
                <a:uFillTx/>
                <a:latin typeface="Work Sans" pitchFamily="2" charset="0"/>
                <a:ea typeface="+mj-ea"/>
                <a:cs typeface="+mj-cs"/>
              </a:rPr>
              <a:t>How to prevent/manage conflict?​</a:t>
            </a:r>
          </a:p>
        </p:txBody>
      </p:sp>
      <p:sp>
        <p:nvSpPr>
          <p:cNvPr id="8" name="Content Placeholder 2">
            <a:extLst>
              <a:ext uri="{FF2B5EF4-FFF2-40B4-BE49-F238E27FC236}">
                <a16:creationId xmlns:a16="http://schemas.microsoft.com/office/drawing/2014/main" id="{DA3C7AB0-A52F-77D1-EBA9-28C801482D3E}"/>
              </a:ext>
            </a:extLst>
          </p:cNvPr>
          <p:cNvSpPr>
            <a:spLocks noGrp="1"/>
          </p:cNvSpPr>
          <p:nvPr>
            <p:ph idx="1"/>
          </p:nvPr>
        </p:nvSpPr>
        <p:spPr>
          <a:xfrm>
            <a:off x="838200" y="1825624"/>
            <a:ext cx="10515600" cy="4708525"/>
          </a:xfrm>
        </p:spPr>
        <p:txBody>
          <a:bodyPr>
            <a:normAutofit fontScale="85000" lnSpcReduction="10000"/>
          </a:bodyPr>
          <a:lstStyle/>
          <a:p>
            <a:pPr>
              <a:lnSpc>
                <a:spcPct val="110000"/>
              </a:lnSpc>
            </a:pPr>
            <a:r>
              <a:rPr lang="en-GB" sz="2400">
                <a:solidFill>
                  <a:schemeClr val="accent4"/>
                </a:solidFill>
                <a:latin typeface="Work Sans" pitchFamily="2" charset="0"/>
              </a:rPr>
              <a:t>Kindness and respect are universal, they create the right foundation to address unfamiliarity</a:t>
            </a:r>
          </a:p>
          <a:p>
            <a:pPr>
              <a:lnSpc>
                <a:spcPct val="110000"/>
              </a:lnSpc>
            </a:pPr>
            <a:r>
              <a:rPr lang="en-GB" sz="2400">
                <a:solidFill>
                  <a:schemeClr val="accent4"/>
                </a:solidFill>
                <a:latin typeface="Work Sans" pitchFamily="2" charset="0"/>
              </a:rPr>
              <a:t>Integrity and transparency are essential in establishing trust</a:t>
            </a:r>
          </a:p>
          <a:p>
            <a:pPr>
              <a:lnSpc>
                <a:spcPct val="110000"/>
              </a:lnSpc>
            </a:pPr>
            <a:r>
              <a:rPr lang="en-GB" sz="2400">
                <a:solidFill>
                  <a:schemeClr val="accent4"/>
                </a:solidFill>
                <a:latin typeface="Work Sans" pitchFamily="2" charset="0"/>
              </a:rPr>
              <a:t>Be aware of body language and facial expressions-by being relaxed and well-mannered we demonstrate that we are confident</a:t>
            </a:r>
          </a:p>
          <a:p>
            <a:pPr>
              <a:lnSpc>
                <a:spcPct val="110000"/>
              </a:lnSpc>
            </a:pPr>
            <a:r>
              <a:rPr lang="en-GB" sz="2400">
                <a:solidFill>
                  <a:schemeClr val="accent4"/>
                </a:solidFill>
                <a:latin typeface="Work Sans" pitchFamily="2" charset="0"/>
              </a:rPr>
              <a:t>Observe Teams and be aware of the age/maturational stage and how it impacts on team’s emotion management (i.e. U20’s in comparison to Senior teams)</a:t>
            </a:r>
          </a:p>
          <a:p>
            <a:pPr>
              <a:lnSpc>
                <a:spcPct val="110000"/>
              </a:lnSpc>
            </a:pPr>
            <a:r>
              <a:rPr lang="en-GB" sz="2400">
                <a:solidFill>
                  <a:schemeClr val="accent4"/>
                </a:solidFill>
                <a:latin typeface="Work Sans" pitchFamily="2" charset="0"/>
              </a:rPr>
              <a:t>Situation management – anticipate a potential issue and be ready to resolve it before it escalates</a:t>
            </a:r>
          </a:p>
          <a:p>
            <a:pPr>
              <a:lnSpc>
                <a:spcPct val="110000"/>
              </a:lnSpc>
            </a:pPr>
            <a:r>
              <a:rPr lang="en-GB" sz="2400">
                <a:solidFill>
                  <a:schemeClr val="accent4"/>
                </a:solidFill>
                <a:latin typeface="Work Sans" pitchFamily="2" charset="0"/>
              </a:rPr>
              <a:t>Active listening</a:t>
            </a:r>
          </a:p>
          <a:p>
            <a:pPr>
              <a:lnSpc>
                <a:spcPct val="110000"/>
              </a:lnSpc>
            </a:pPr>
            <a:r>
              <a:rPr lang="en-GB" sz="2400">
                <a:solidFill>
                  <a:schemeClr val="accent4"/>
                </a:solidFill>
                <a:latin typeface="Work Sans" pitchFamily="2" charset="0"/>
              </a:rPr>
              <a:t>Emotional Intelligence</a:t>
            </a:r>
          </a:p>
          <a:p>
            <a:pPr>
              <a:lnSpc>
                <a:spcPct val="110000"/>
              </a:lnSpc>
            </a:pPr>
            <a:r>
              <a:rPr lang="en-GB" sz="2400">
                <a:solidFill>
                  <a:schemeClr val="accent4"/>
                </a:solidFill>
                <a:latin typeface="Work Sans" pitchFamily="2" charset="0"/>
              </a:rPr>
              <a:t>Flexibility </a:t>
            </a:r>
          </a:p>
        </p:txBody>
      </p:sp>
    </p:spTree>
    <p:extLst>
      <p:ext uri="{BB962C8B-B14F-4D97-AF65-F5344CB8AC3E}">
        <p14:creationId xmlns:p14="http://schemas.microsoft.com/office/powerpoint/2010/main" val="3735452420"/>
      </p:ext>
    </p:extLst>
  </p:cSld>
  <p:clrMapOvr>
    <a:masterClrMapping/>
  </p:clrMapOvr>
</p:sld>
</file>

<file path=ppt/theme/theme1.xml><?xml version="1.0" encoding="utf-8"?>
<a:theme xmlns:a="http://schemas.openxmlformats.org/drawingml/2006/main" name="Scottish Volleyball">
  <a:themeElements>
    <a:clrScheme name="Scottish Volleyball">
      <a:dk1>
        <a:srgbClr val="0E1740"/>
      </a:dk1>
      <a:lt1>
        <a:srgbClr val="AE207B"/>
      </a:lt1>
      <a:dk2>
        <a:srgbClr val="144577"/>
      </a:dk2>
      <a:lt2>
        <a:srgbClr val="7EC5E2"/>
      </a:lt2>
      <a:accent1>
        <a:srgbClr val="AE207B"/>
      </a:accent1>
      <a:accent2>
        <a:srgbClr val="7EC5E2"/>
      </a:accent2>
      <a:accent3>
        <a:srgbClr val="144577"/>
      </a:accent3>
      <a:accent4>
        <a:srgbClr val="FFFFFF"/>
      </a:accent4>
      <a:accent5>
        <a:srgbClr val="0E1740"/>
      </a:accent5>
      <a:accent6>
        <a:srgbClr val="FFFFFF"/>
      </a:accent6>
      <a:hlink>
        <a:srgbClr val="144577"/>
      </a:hlink>
      <a:folHlink>
        <a:srgbClr val="AE207B"/>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cottish Volleyball">
  <a:themeElements>
    <a:clrScheme name="Scottish Volleyball">
      <a:dk1>
        <a:srgbClr val="0E1740"/>
      </a:dk1>
      <a:lt1>
        <a:srgbClr val="AE207B"/>
      </a:lt1>
      <a:dk2>
        <a:srgbClr val="144577"/>
      </a:dk2>
      <a:lt2>
        <a:srgbClr val="7EC5E2"/>
      </a:lt2>
      <a:accent1>
        <a:srgbClr val="AE207B"/>
      </a:accent1>
      <a:accent2>
        <a:srgbClr val="7EC5E2"/>
      </a:accent2>
      <a:accent3>
        <a:srgbClr val="144577"/>
      </a:accent3>
      <a:accent4>
        <a:srgbClr val="FFFFFF"/>
      </a:accent4>
      <a:accent5>
        <a:srgbClr val="0E1740"/>
      </a:accent5>
      <a:accent6>
        <a:srgbClr val="FFFFFF"/>
      </a:accent6>
      <a:hlink>
        <a:srgbClr val="144577"/>
      </a:hlink>
      <a:folHlink>
        <a:srgbClr val="AE20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da6a67-1a20-43a8-8ec1-ecd43dcc768b">
      <Terms xmlns="http://schemas.microsoft.com/office/infopath/2007/PartnerControls"/>
    </lcf76f155ced4ddcb4097134ff3c332f>
    <TaxCatchAll xmlns="1514c349-cfef-4b83-b8d9-b8300f232b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19EF6947CCDC45B8DF6ED9A4262F5A" ma:contentTypeVersion="19" ma:contentTypeDescription="Create a new document." ma:contentTypeScope="" ma:versionID="fcfd848311adf49927af46aa56fb328d">
  <xsd:schema xmlns:xsd="http://www.w3.org/2001/XMLSchema" xmlns:xs="http://www.w3.org/2001/XMLSchema" xmlns:p="http://schemas.microsoft.com/office/2006/metadata/properties" xmlns:ns2="60da6a67-1a20-43a8-8ec1-ecd43dcc768b" xmlns:ns3="1514c349-cfef-4b83-b8d9-b8300f232be9" targetNamespace="http://schemas.microsoft.com/office/2006/metadata/properties" ma:root="true" ma:fieldsID="1982634578f1fcac4522b8bf06a6c5ac" ns2:_="" ns3:_="">
    <xsd:import namespace="60da6a67-1a20-43a8-8ec1-ecd43dcc768b"/>
    <xsd:import namespace="1514c349-cfef-4b83-b8d9-b8300f232b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a6a67-1a20-43a8-8ec1-ecd43dcc76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3fd9d-755a-473e-8e91-fe1dae0c06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14c349-cfef-4b83-b8d9-b8300f232b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cb547b-07d4-4880-a087-f4acb0d87cfe}" ma:internalName="TaxCatchAll" ma:showField="CatchAllData" ma:web="1514c349-cfef-4b83-b8d9-b8300f232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129EA-1A4D-483C-B5A1-0BDEA0849D2E}">
  <ds:schemaRefs>
    <ds:schemaRef ds:uri="1514c349-cfef-4b83-b8d9-b8300f232be9"/>
    <ds:schemaRef ds:uri="60da6a67-1a20-43a8-8ec1-ecd43dcc76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083364-848B-4192-A22C-94C5602F8AB0}">
  <ds:schemaRefs>
    <ds:schemaRef ds:uri="1514c349-cfef-4b83-b8d9-b8300f232be9"/>
    <ds:schemaRef ds:uri="60da6a67-1a20-43a8-8ec1-ecd43dcc76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399854-B91D-4A74-95D8-F03A8B57E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Scottish Volleyball</Template>
  <TotalTime>0</TotalTime>
  <Words>6257</Words>
  <Application>Microsoft Office PowerPoint</Application>
  <PresentationFormat>Widescreen</PresentationFormat>
  <Paragraphs>608</Paragraphs>
  <Slides>89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89</vt:i4>
      </vt:variant>
    </vt:vector>
  </HeadingPairs>
  <TitlesOfParts>
    <vt:vector size="96" baseType="lpstr">
      <vt:lpstr>Arial</vt:lpstr>
      <vt:lpstr>Barlow</vt:lpstr>
      <vt:lpstr>Calibri</vt:lpstr>
      <vt:lpstr>Calibri Light</vt:lpstr>
      <vt:lpstr>Work Sans</vt:lpstr>
      <vt:lpstr>Scottish Volleyball</vt:lpstr>
      <vt:lpstr>2_Scottish Volleyball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Discipline</vt:lpstr>
      <vt:lpstr>Discipline</vt:lpstr>
      <vt:lpstr>Act Confident – Be Confident</vt:lpstr>
      <vt:lpstr>More Confidence</vt:lpstr>
      <vt:lpstr>Know the rules</vt:lpstr>
      <vt:lpstr>Know the rules</vt:lpstr>
      <vt:lpstr>Know the rules</vt:lpstr>
      <vt:lpstr>Know the rules</vt:lpstr>
      <vt:lpstr>Your weapons</vt:lpstr>
      <vt:lpstr>Your weapons</vt:lpstr>
      <vt:lpstr>Things to consider</vt:lpstr>
      <vt:lpstr>Disciplinary on swearing</vt:lpstr>
      <vt:lpstr>Don’t’s</vt:lpstr>
      <vt:lpstr>Do’s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Uniform </vt:lpstr>
      <vt:lpstr>Equipment </vt:lpstr>
      <vt:lpstr>Hall / Court </vt:lpstr>
      <vt:lpstr>Pre-game equipment </vt:lpstr>
      <vt:lpstr>Pre-protocol</vt:lpstr>
      <vt:lpstr>The Protocol </vt:lpstr>
      <vt:lpstr>During the Game - Both Referees</vt:lpstr>
      <vt:lpstr>During the Game - 1st Referee</vt:lpstr>
      <vt:lpstr>During the Game - 2nd Referee</vt:lpstr>
      <vt:lpstr>Post Game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Competitions</dc:creator>
  <cp:lastModifiedBy>Danny Traylor</cp:lastModifiedBy>
  <cp:revision>1</cp:revision>
  <dcterms:created xsi:type="dcterms:W3CDTF">2020-08-19T08:15:45Z</dcterms:created>
  <dcterms:modified xsi:type="dcterms:W3CDTF">2025-09-09T09:50:45Z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0x0101006C19EF6947CCDC45B8DF6ED9A4262F5A</vt:lpwstr>
  </property>
  <property fmtid="{D5CDD505-2E9C-101B-9397-08002B2CF9AE}" pid="3" name="MediaServiceImageTags">
    <vt:lpwstr/>
  </property>
  <property fmtid="{D5CDD505-2E9C-101B-9397-08002B2CF9AE}" pid="4" name="MSIP_Label_c7340d3b-fbfb-4e15-bff8-3c144843a4d1_Enabled">
    <vt:lpwstr>true</vt:lpwstr>
  </property>
  <property fmtid="{D5CDD505-2E9C-101B-9397-08002B2CF9AE}" pid="5" name="MSIP_Label_c7340d3b-fbfb-4e15-bff8-3c144843a4d1_SetDate">
    <vt:lpwstr>2025-08-26T18:50:48Z</vt:lpwstr>
  </property>
  <property fmtid="{D5CDD505-2E9C-101B-9397-08002B2CF9AE}" pid="6" name="MSIP_Label_c7340d3b-fbfb-4e15-bff8-3c144843a4d1_Method">
    <vt:lpwstr>Privileged</vt:lpwstr>
  </property>
  <property fmtid="{D5CDD505-2E9C-101B-9397-08002B2CF9AE}" pid="7" name="MSIP_Label_c7340d3b-fbfb-4e15-bff8-3c144843a4d1_Name">
    <vt:lpwstr>Non-Business</vt:lpwstr>
  </property>
  <property fmtid="{D5CDD505-2E9C-101B-9397-08002B2CF9AE}" pid="8" name="MSIP_Label_c7340d3b-fbfb-4e15-bff8-3c144843a4d1_SiteId">
    <vt:lpwstr>c35286b9-d1b3-4008-9a9f-f2005aaaaa30</vt:lpwstr>
  </property>
  <property fmtid="{D5CDD505-2E9C-101B-9397-08002B2CF9AE}" pid="9" name="MSIP_Label_c7340d3b-fbfb-4e15-bff8-3c144843a4d1_ActionId">
    <vt:lpwstr>52ba564f-5475-4cc8-bf6a-c3a30cc235d8</vt:lpwstr>
  </property>
  <property fmtid="{D5CDD505-2E9C-101B-9397-08002B2CF9AE}" pid="10" name="MSIP_Label_c7340d3b-fbfb-4e15-bff8-3c144843a4d1_ContentBits">
    <vt:lpwstr>0</vt:lpwstr>
  </property>
  <property fmtid="{D5CDD505-2E9C-101B-9397-08002B2CF9AE}" pid="11" name="MSIP_Label_c7340d3b-fbfb-4e15-bff8-3c144843a4d1_Tag">
    <vt:lpwstr>10, 0, 1, 1</vt:lpwstr>
  </property>
</Properties>
</file>